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32"/>
  </p:notesMasterIdLst>
  <p:sldIdLst>
    <p:sldId id="257" r:id="rId2"/>
    <p:sldId id="258" r:id="rId3"/>
    <p:sldId id="276" r:id="rId4"/>
    <p:sldId id="277" r:id="rId5"/>
    <p:sldId id="278" r:id="rId6"/>
    <p:sldId id="279" r:id="rId7"/>
    <p:sldId id="259" r:id="rId8"/>
    <p:sldId id="261" r:id="rId9"/>
    <p:sldId id="260" r:id="rId10"/>
    <p:sldId id="280" r:id="rId11"/>
    <p:sldId id="283" r:id="rId12"/>
    <p:sldId id="284" r:id="rId13"/>
    <p:sldId id="273" r:id="rId14"/>
    <p:sldId id="285" r:id="rId15"/>
    <p:sldId id="281" r:id="rId16"/>
    <p:sldId id="282" r:id="rId17"/>
    <p:sldId id="286" r:id="rId18"/>
    <p:sldId id="265" r:id="rId19"/>
    <p:sldId id="287" r:id="rId20"/>
    <p:sldId id="266" r:id="rId21"/>
    <p:sldId id="288" r:id="rId22"/>
    <p:sldId id="290" r:id="rId23"/>
    <p:sldId id="291" r:id="rId24"/>
    <p:sldId id="289" r:id="rId25"/>
    <p:sldId id="293" r:id="rId26"/>
    <p:sldId id="294" r:id="rId27"/>
    <p:sldId id="275" r:id="rId28"/>
    <p:sldId id="292" r:id="rId29"/>
    <p:sldId id="267" r:id="rId30"/>
    <p:sldId id="29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8"/>
    <p:restoredTop sz="94687"/>
  </p:normalViewPr>
  <p:slideViewPr>
    <p:cSldViewPr snapToGrid="0">
      <p:cViewPr varScale="1">
        <p:scale>
          <a:sx n="112" d="100"/>
          <a:sy n="112" d="100"/>
        </p:scale>
        <p:origin x="6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DDAFBC-5FC0-5549-92EA-995BAD51C2B6}" type="datetimeFigureOut">
              <a:rPr lang="en-US" smtClean="0"/>
              <a:t>9/30/25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BDD248-F931-D84A-B844-98866543EFCD}" type="slidenum">
              <a:rPr lang="en-US" smtClean="0"/>
              <a:t>‹#›</a:t>
            </a:fld>
            <a:endParaRPr lang="en-US"/>
          </a:p>
        </p:txBody>
      </p:sp>
    </p:spTree>
    <p:extLst>
      <p:ext uri="{BB962C8B-B14F-4D97-AF65-F5344CB8AC3E}">
        <p14:creationId xmlns:p14="http://schemas.microsoft.com/office/powerpoint/2010/main" val="3490302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0"/>
          </a:p>
        </p:txBody>
      </p:sp>
      <p:sp>
        <p:nvSpPr>
          <p:cNvPr id="4" name="Slide Number Placeholder 3"/>
          <p:cNvSpPr>
            <a:spLocks noGrp="1"/>
          </p:cNvSpPr>
          <p:nvPr>
            <p:ph type="sldNum" sz="quarter" idx="5"/>
          </p:nvPr>
        </p:nvSpPr>
        <p:spPr/>
        <p:txBody>
          <a:bodyPr rtlCol="0"/>
          <a:lstStyle/>
          <a:p>
            <a:pPr rtl="0"/>
            <a:fld id="{F97DC217-DF71-1A49-B3EA-559F1F43B0FF}" type="slidenum">
              <a:rPr lang="en-GB" smtClean="0"/>
              <a:t>1</a:t>
            </a:fld>
            <a:endParaRPr lang="en-GB"/>
          </a:p>
        </p:txBody>
      </p:sp>
    </p:spTree>
    <p:extLst>
      <p:ext uri="{BB962C8B-B14F-4D97-AF65-F5344CB8AC3E}">
        <p14:creationId xmlns:p14="http://schemas.microsoft.com/office/powerpoint/2010/main" val="4277724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27</a:t>
            </a:fld>
            <a:endParaRPr lang="en-GB"/>
          </a:p>
        </p:txBody>
      </p:sp>
    </p:spTree>
    <p:extLst>
      <p:ext uri="{BB962C8B-B14F-4D97-AF65-F5344CB8AC3E}">
        <p14:creationId xmlns:p14="http://schemas.microsoft.com/office/powerpoint/2010/main" val="1700717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29</a:t>
            </a:fld>
            <a:endParaRPr lang="en-GB"/>
          </a:p>
        </p:txBody>
      </p:sp>
    </p:spTree>
    <p:extLst>
      <p:ext uri="{BB962C8B-B14F-4D97-AF65-F5344CB8AC3E}">
        <p14:creationId xmlns:p14="http://schemas.microsoft.com/office/powerpoint/2010/main" val="193501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2</a:t>
            </a:fld>
            <a:endParaRPr lang="en-GB"/>
          </a:p>
        </p:txBody>
      </p:sp>
    </p:spTree>
    <p:extLst>
      <p:ext uri="{BB962C8B-B14F-4D97-AF65-F5344CB8AC3E}">
        <p14:creationId xmlns:p14="http://schemas.microsoft.com/office/powerpoint/2010/main" val="527809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5</a:t>
            </a:fld>
            <a:endParaRPr lang="en-GB"/>
          </a:p>
        </p:txBody>
      </p:sp>
    </p:spTree>
    <p:extLst>
      <p:ext uri="{BB962C8B-B14F-4D97-AF65-F5344CB8AC3E}">
        <p14:creationId xmlns:p14="http://schemas.microsoft.com/office/powerpoint/2010/main" val="964244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7</a:t>
            </a:fld>
            <a:endParaRPr lang="en-GB"/>
          </a:p>
        </p:txBody>
      </p:sp>
    </p:spTree>
    <p:extLst>
      <p:ext uri="{BB962C8B-B14F-4D97-AF65-F5344CB8AC3E}">
        <p14:creationId xmlns:p14="http://schemas.microsoft.com/office/powerpoint/2010/main" val="1255847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8</a:t>
            </a:fld>
            <a:endParaRPr lang="en-GB"/>
          </a:p>
        </p:txBody>
      </p:sp>
    </p:spTree>
    <p:extLst>
      <p:ext uri="{BB962C8B-B14F-4D97-AF65-F5344CB8AC3E}">
        <p14:creationId xmlns:p14="http://schemas.microsoft.com/office/powerpoint/2010/main" val="327822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9</a:t>
            </a:fld>
            <a:endParaRPr lang="en-GB"/>
          </a:p>
        </p:txBody>
      </p:sp>
    </p:spTree>
    <p:extLst>
      <p:ext uri="{BB962C8B-B14F-4D97-AF65-F5344CB8AC3E}">
        <p14:creationId xmlns:p14="http://schemas.microsoft.com/office/powerpoint/2010/main" val="2706690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13</a:t>
            </a:fld>
            <a:endParaRPr lang="en-GB"/>
          </a:p>
        </p:txBody>
      </p:sp>
    </p:spTree>
    <p:extLst>
      <p:ext uri="{BB962C8B-B14F-4D97-AF65-F5344CB8AC3E}">
        <p14:creationId xmlns:p14="http://schemas.microsoft.com/office/powerpoint/2010/main" val="45824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18</a:t>
            </a:fld>
            <a:endParaRPr lang="en-GB"/>
          </a:p>
        </p:txBody>
      </p:sp>
    </p:spTree>
    <p:extLst>
      <p:ext uri="{BB962C8B-B14F-4D97-AF65-F5344CB8AC3E}">
        <p14:creationId xmlns:p14="http://schemas.microsoft.com/office/powerpoint/2010/main" val="3382398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F97DC217-DF71-1A49-B3EA-559F1F43B0FF}" type="slidenum">
              <a:rPr lang="en-GB" smtClean="0"/>
              <a:t>20</a:t>
            </a:fld>
            <a:endParaRPr lang="en-GB"/>
          </a:p>
        </p:txBody>
      </p:sp>
    </p:spTree>
    <p:extLst>
      <p:ext uri="{BB962C8B-B14F-4D97-AF65-F5344CB8AC3E}">
        <p14:creationId xmlns:p14="http://schemas.microsoft.com/office/powerpoint/2010/main" val="3737749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97FD6F4-E367-4C40-99E2-48F7CFEA3277}" type="datetimeFigureOut">
              <a:rPr lang="en-US" smtClean="0"/>
              <a:t>9/30/25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4041169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97FD6F4-E367-4C40-99E2-48F7CFEA3277}" type="datetimeFigureOut">
              <a:rPr lang="en-US" smtClean="0"/>
              <a:t>9/30/25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261344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97FD6F4-E367-4C40-99E2-48F7CFEA3277}" type="datetimeFigureOut">
              <a:rPr lang="en-US" smtClean="0"/>
              <a:t>9/30/25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66AD9-D93A-D44D-BECD-676EACFCC6B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02377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97FD6F4-E367-4C40-99E2-48F7CFEA3277}" type="datetimeFigureOut">
              <a:rPr lang="en-US" smtClean="0"/>
              <a:t>9/30/25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1805165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97FD6F4-E367-4C40-99E2-48F7CFEA3277}" type="datetimeFigureOut">
              <a:rPr lang="en-US" smtClean="0"/>
              <a:t>9/30/25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66AD9-D93A-D44D-BECD-676EACFCC6B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3223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97FD6F4-E367-4C40-99E2-48F7CFEA3277}" type="datetimeFigureOut">
              <a:rPr lang="en-US" smtClean="0"/>
              <a:t>9/30/25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3674972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7FD6F4-E367-4C40-99E2-48F7CFEA3277}" type="datetimeFigureOut">
              <a:rPr lang="en-US" smtClean="0"/>
              <a:t>9/30/25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3841716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7FD6F4-E367-4C40-99E2-48F7CFEA3277}" type="datetimeFigureOut">
              <a:rPr lang="en-US" smtClean="0"/>
              <a:t>9/30/25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3317973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rtlCol="0">
            <a:noAutofit/>
          </a:bodyPr>
          <a:lstStyle>
            <a:lvl1pPr algn="ctr">
              <a:lnSpc>
                <a:spcPct val="100000"/>
              </a:lnSpc>
              <a:defRPr sz="4600">
                <a:solidFill>
                  <a:schemeClr val="bg1"/>
                </a:solidFill>
                <a:latin typeface="+mj-lt"/>
              </a:defRPr>
            </a:lvl1pPr>
          </a:lstStyle>
          <a:p>
            <a:pPr rtl="0"/>
            <a:r>
              <a:rPr lang="en-US" noProof="0"/>
              <a:t>Click to edit Master title style</a:t>
            </a:r>
            <a:endParaRPr lang="en-GB" noProof="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rtlCol="0">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en-GB" noProof="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rtlCol="0">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rtl="0"/>
            <a:r>
              <a:rPr lang="en-US" noProof="0"/>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rtlCol="0">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rtl="0"/>
            <a:r>
              <a:rPr lang="en-GB" noProof="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noAutofit/>
          </a:bodyPr>
          <a:lstStyle>
            <a:lvl1pPr>
              <a:defRPr>
                <a:solidFill>
                  <a:schemeClr val="accent2"/>
                </a:solidFill>
                <a:latin typeface="+mn-lt"/>
              </a:defRPr>
            </a:lvl1pPr>
          </a:lstStyle>
          <a:p>
            <a:pPr rtl="0"/>
            <a:r>
              <a:rPr lang="en-GB" noProof="0"/>
              <a:t>10/9/2021</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noAutofit/>
          </a:bodyPr>
          <a:lstStyle>
            <a:lvl1pPr>
              <a:defRPr>
                <a:solidFill>
                  <a:schemeClr val="accent2"/>
                </a:solidFill>
                <a:latin typeface="+mn-lt"/>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noAutofit/>
          </a:bodyPr>
          <a:lstStyle>
            <a:lvl1pPr>
              <a:defRPr>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1226954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3814487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rtlCol="0" anchor="b">
            <a:noAutofit/>
          </a:bodyPr>
          <a:lstStyle>
            <a:lvl1pPr>
              <a:defRPr sz="4800" b="1">
                <a:latin typeface="+mj-lt"/>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pPr rtl="0"/>
            <a:r>
              <a:rPr lang="en-GB" noProof="0"/>
              <a:t>10/9/2021</a:t>
            </a:r>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pPr rtl="0"/>
            <a:r>
              <a:rPr lang="en-GB" noProof="0"/>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rtlCol="0">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rtlCol="0">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2468886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7FD6F4-E367-4C40-99E2-48F7CFEA3277}" type="datetimeFigureOut">
              <a:rPr lang="en-US" smtClean="0"/>
              <a:t>9/30/25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251959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97FD6F4-E367-4C40-99E2-48F7CFEA3277}" type="datetimeFigureOut">
              <a:rPr lang="en-US" smtClean="0"/>
              <a:t>9/30/25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1062048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97FD6F4-E367-4C40-99E2-48F7CFEA3277}" type="datetimeFigureOut">
              <a:rPr lang="en-US" smtClean="0"/>
              <a:t>9/30/25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1668810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97FD6F4-E367-4C40-99E2-48F7CFEA3277}" type="datetimeFigureOut">
              <a:rPr lang="en-US" smtClean="0"/>
              <a:t>9/30/25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3722456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97FD6F4-E367-4C40-99E2-48F7CFEA3277}" type="datetimeFigureOut">
              <a:rPr lang="en-US" smtClean="0"/>
              <a:t>9/30/25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997058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FD6F4-E367-4C40-99E2-48F7CFEA3277}" type="datetimeFigureOut">
              <a:rPr lang="en-US" smtClean="0"/>
              <a:t>9/30/25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1604788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97FD6F4-E367-4C40-99E2-48F7CFEA3277}" type="datetimeFigureOut">
              <a:rPr lang="en-US" smtClean="0"/>
              <a:t>9/30/25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451788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97FD6F4-E367-4C40-99E2-48F7CFEA3277}" type="datetimeFigureOut">
              <a:rPr lang="en-US" smtClean="0"/>
              <a:t>9/30/25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66AD9-D93A-D44D-BECD-676EACFCC6BD}" type="slidenum">
              <a:rPr lang="en-US" smtClean="0"/>
              <a:t>‹#›</a:t>
            </a:fld>
            <a:endParaRPr lang="en-US"/>
          </a:p>
        </p:txBody>
      </p:sp>
    </p:spTree>
    <p:extLst>
      <p:ext uri="{BB962C8B-B14F-4D97-AF65-F5344CB8AC3E}">
        <p14:creationId xmlns:p14="http://schemas.microsoft.com/office/powerpoint/2010/main" val="304685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97FD6F4-E367-4C40-99E2-48F7CFEA3277}" type="datetimeFigureOut">
              <a:rPr lang="en-US" smtClean="0"/>
              <a:t>9/30/25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EE66AD9-D93A-D44D-BECD-676EACFCC6BD}" type="slidenum">
              <a:rPr lang="en-US" smtClean="0"/>
              <a:t>‹#›</a:t>
            </a:fld>
            <a:endParaRPr lang="en-US"/>
          </a:p>
        </p:txBody>
      </p:sp>
    </p:spTree>
    <p:extLst>
      <p:ext uri="{BB962C8B-B14F-4D97-AF65-F5344CB8AC3E}">
        <p14:creationId xmlns:p14="http://schemas.microsoft.com/office/powerpoint/2010/main" val="669641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2874012" y="330912"/>
            <a:ext cx="7705725" cy="5248274"/>
          </a:xfrm>
        </p:spPr>
        <p:txBody>
          <a:bodyPr rtlCol="0">
            <a:normAutofit/>
          </a:bodyPr>
          <a:lstStyle/>
          <a:p>
            <a:pPr marR="182880">
              <a:lnSpc>
                <a:spcPts val="1200"/>
              </a:lnSpc>
              <a:spcAft>
                <a:spcPts val="2400"/>
              </a:spcAft>
              <a:tabLst>
                <a:tab pos="1280160" algn="l"/>
                <a:tab pos="2377440" algn="l"/>
                <a:tab pos="2560320" algn="dec"/>
              </a:tabLst>
            </a:pPr>
            <a:br>
              <a:rPr lang="en-GB" sz="2400" dirty="0">
                <a:effectLst/>
                <a:latin typeface="Tms Rmn"/>
                <a:ea typeface="Times New Roman" panose="02020603050405020304" pitchFamily="18" charset="0"/>
                <a:cs typeface="Times New Roman" panose="02020603050405020304" pitchFamily="18" charset="0"/>
              </a:rPr>
            </a:br>
            <a:endParaRPr lang="en-GB" sz="6600" dirty="0"/>
          </a:p>
        </p:txBody>
      </p:sp>
      <p:pic>
        <p:nvPicPr>
          <p:cNvPr id="5" name="Picture 4">
            <a:extLst>
              <a:ext uri="{FF2B5EF4-FFF2-40B4-BE49-F238E27FC236}">
                <a16:creationId xmlns:a16="http://schemas.microsoft.com/office/drawing/2014/main" id="{9DA4B330-68B9-51F0-CC99-22E93B0132CC}"/>
              </a:ext>
            </a:extLst>
          </p:cNvPr>
          <p:cNvPicPr>
            <a:picLocks noChangeAspect="1"/>
          </p:cNvPicPr>
          <p:nvPr/>
        </p:nvPicPr>
        <p:blipFill>
          <a:blip r:embed="rId3"/>
          <a:stretch>
            <a:fillRect/>
          </a:stretch>
        </p:blipFill>
        <p:spPr>
          <a:xfrm>
            <a:off x="2559429" y="461219"/>
            <a:ext cx="5960364" cy="1001528"/>
          </a:xfrm>
          <a:prstGeom prst="rect">
            <a:avLst/>
          </a:prstGeom>
        </p:spPr>
      </p:pic>
      <p:pic>
        <p:nvPicPr>
          <p:cNvPr id="7" name="Picture 6">
            <a:extLst>
              <a:ext uri="{FF2B5EF4-FFF2-40B4-BE49-F238E27FC236}">
                <a16:creationId xmlns:a16="http://schemas.microsoft.com/office/drawing/2014/main" id="{AB12C13B-B0FF-6FE6-9CFF-580BA8FF974B}"/>
              </a:ext>
            </a:extLst>
          </p:cNvPr>
          <p:cNvPicPr>
            <a:picLocks noChangeAspect="1"/>
          </p:cNvPicPr>
          <p:nvPr/>
        </p:nvPicPr>
        <p:blipFill>
          <a:blip r:embed="rId4"/>
          <a:stretch>
            <a:fillRect/>
          </a:stretch>
        </p:blipFill>
        <p:spPr>
          <a:xfrm>
            <a:off x="3435096" y="3373951"/>
            <a:ext cx="7023862" cy="621390"/>
          </a:xfrm>
          <a:prstGeom prst="rect">
            <a:avLst/>
          </a:prstGeom>
        </p:spPr>
      </p:pic>
      <p:pic>
        <p:nvPicPr>
          <p:cNvPr id="11" name="Picture 10">
            <a:extLst>
              <a:ext uri="{FF2B5EF4-FFF2-40B4-BE49-F238E27FC236}">
                <a16:creationId xmlns:a16="http://schemas.microsoft.com/office/drawing/2014/main" id="{ED5D8534-7DC6-4794-4695-B856FC03444E}"/>
              </a:ext>
            </a:extLst>
          </p:cNvPr>
          <p:cNvPicPr>
            <a:picLocks noChangeAspect="1"/>
          </p:cNvPicPr>
          <p:nvPr/>
        </p:nvPicPr>
        <p:blipFill>
          <a:blip r:embed="rId5"/>
          <a:stretch>
            <a:fillRect/>
          </a:stretch>
        </p:blipFill>
        <p:spPr>
          <a:xfrm>
            <a:off x="5325491" y="4029977"/>
            <a:ext cx="5960364" cy="527304"/>
          </a:xfrm>
          <a:prstGeom prst="rect">
            <a:avLst/>
          </a:prstGeom>
        </p:spPr>
      </p:pic>
      <p:sp>
        <p:nvSpPr>
          <p:cNvPr id="13" name="TextBox 12">
            <a:extLst>
              <a:ext uri="{FF2B5EF4-FFF2-40B4-BE49-F238E27FC236}">
                <a16:creationId xmlns:a16="http://schemas.microsoft.com/office/drawing/2014/main" id="{5084831E-2ED2-6662-E885-4DB2319863A5}"/>
              </a:ext>
            </a:extLst>
          </p:cNvPr>
          <p:cNvSpPr txBox="1"/>
          <p:nvPr/>
        </p:nvSpPr>
        <p:spPr>
          <a:xfrm>
            <a:off x="2817940" y="5386880"/>
            <a:ext cx="8258174" cy="753091"/>
          </a:xfrm>
          <a:prstGeom prst="rect">
            <a:avLst/>
          </a:prstGeom>
          <a:noFill/>
        </p:spPr>
        <p:txBody>
          <a:bodyPr wrap="square" lIns="91440" tIns="45720" rIns="91440" bIns="45720" anchor="t">
            <a:spAutoFit/>
          </a:bodyPr>
          <a:lstStyle/>
          <a:p>
            <a:pPr marR="182880" algn="ctr">
              <a:lnSpc>
                <a:spcPts val="1200"/>
              </a:lnSpc>
              <a:spcAft>
                <a:spcPts val="2400"/>
              </a:spcAft>
              <a:tabLst>
                <a:tab pos="1280160" algn="l"/>
                <a:tab pos="2377440" algn="l"/>
                <a:tab pos="2560320" algn="dec"/>
              </a:tabLst>
            </a:pPr>
            <a:r>
              <a:rPr lang="en-GB" sz="3600" dirty="0">
                <a:effectLst/>
                <a:latin typeface="Arial" panose="020B0604020202020204" pitchFamily="34" charset="0"/>
                <a:ea typeface="Times New Roman" panose="02020603050405020304" pitchFamily="18" charset="0"/>
                <a:cs typeface="Times New Roman" panose="02020603050405020304" pitchFamily="18" charset="0"/>
              </a:rPr>
              <a:t>School Prospectus </a:t>
            </a:r>
            <a:endParaRPr lang="en-GB" sz="1600" dirty="0">
              <a:effectLst/>
              <a:latin typeface="Tms Rmn"/>
              <a:ea typeface="Times New Roman" panose="02020603050405020304" pitchFamily="18" charset="0"/>
              <a:cs typeface="Times New Roman" panose="02020603050405020304" pitchFamily="18" charset="0"/>
            </a:endParaRPr>
          </a:p>
          <a:p>
            <a:pPr marR="182880" algn="ctr">
              <a:lnSpc>
                <a:spcPts val="1200"/>
              </a:lnSpc>
              <a:spcAft>
                <a:spcPts val="2400"/>
              </a:spcAft>
              <a:tabLst>
                <a:tab pos="1280160" algn="l"/>
                <a:tab pos="2377440" algn="l"/>
                <a:tab pos="2560320" algn="dec"/>
              </a:tabLst>
            </a:pPr>
            <a:r>
              <a:rPr lang="en-GB" sz="2800" dirty="0">
                <a:latin typeface="Arial"/>
                <a:ea typeface="Times New Roman" panose="02020603050405020304" pitchFamily="18" charset="0"/>
                <a:cs typeface="Times New Roman"/>
              </a:rPr>
              <a:t>2025-2026</a:t>
            </a:r>
            <a:endParaRPr lang="en-GB" sz="1200" dirty="0">
              <a:effectLst/>
              <a:latin typeface="Tms Rmn"/>
              <a:ea typeface="Times New Roman" panose="02020603050405020304" pitchFamily="18" charset="0"/>
              <a:cs typeface="Times New Roman" panose="02020603050405020304" pitchFamily="18" charset="0"/>
            </a:endParaRPr>
          </a:p>
        </p:txBody>
      </p:sp>
      <p:pic>
        <p:nvPicPr>
          <p:cNvPr id="3" name="Picture 2" descr="A group of people holding hands&#10;&#10;AI-generated content may be incorrect.">
            <a:extLst>
              <a:ext uri="{FF2B5EF4-FFF2-40B4-BE49-F238E27FC236}">
                <a16:creationId xmlns:a16="http://schemas.microsoft.com/office/drawing/2014/main" id="{4C93860C-0C85-4A1F-3D47-23BDD83CA717}"/>
              </a:ext>
            </a:extLst>
          </p:cNvPr>
          <p:cNvPicPr>
            <a:picLocks noChangeAspect="1"/>
          </p:cNvPicPr>
          <p:nvPr/>
        </p:nvPicPr>
        <p:blipFill>
          <a:blip r:embed="rId6"/>
          <a:stretch>
            <a:fillRect/>
          </a:stretch>
        </p:blipFill>
        <p:spPr>
          <a:xfrm>
            <a:off x="650672" y="1464553"/>
            <a:ext cx="3086911" cy="3026383"/>
          </a:xfrm>
          <a:prstGeom prst="rect">
            <a:avLst/>
          </a:prstGeom>
        </p:spPr>
      </p:pic>
      <p:pic>
        <p:nvPicPr>
          <p:cNvPr id="4" name="Picture 3" descr="A cartoon of a person holding a heart&#10;&#10;AI-generated content may be incorrect.">
            <a:extLst>
              <a:ext uri="{FF2B5EF4-FFF2-40B4-BE49-F238E27FC236}">
                <a16:creationId xmlns:a16="http://schemas.microsoft.com/office/drawing/2014/main" id="{D38C539F-105E-4BB0-8259-61E27708DB41}"/>
              </a:ext>
            </a:extLst>
          </p:cNvPr>
          <p:cNvPicPr>
            <a:picLocks noChangeAspect="1"/>
          </p:cNvPicPr>
          <p:nvPr/>
        </p:nvPicPr>
        <p:blipFill>
          <a:blip r:embed="rId7"/>
          <a:stretch>
            <a:fillRect/>
          </a:stretch>
        </p:blipFill>
        <p:spPr>
          <a:xfrm>
            <a:off x="8149391" y="0"/>
            <a:ext cx="3556453" cy="3426299"/>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A099-D420-76FB-DF35-43D8EA87F8B4}"/>
              </a:ext>
            </a:extLst>
          </p:cNvPr>
          <p:cNvSpPr>
            <a:spLocks noGrp="1"/>
          </p:cNvSpPr>
          <p:nvPr>
            <p:ph type="title"/>
          </p:nvPr>
        </p:nvSpPr>
        <p:spPr>
          <a:xfrm>
            <a:off x="1273079" y="222886"/>
            <a:ext cx="8596668" cy="1320800"/>
          </a:xfrm>
        </p:spPr>
        <p:txBody>
          <a:bodyPr>
            <a:normAutofit fontScale="90000"/>
          </a:bodyPr>
          <a:lstStyle/>
          <a:p>
            <a:pPr algn="ctr"/>
            <a:r>
              <a:rPr lang="en-US" dirty="0"/>
              <a:t>Support Staff</a:t>
            </a:r>
            <a:br>
              <a:rPr lang="en-US" dirty="0"/>
            </a:br>
            <a:br>
              <a:rPr lang="en-US" dirty="0"/>
            </a:br>
            <a:br>
              <a:rPr lang="en-US" dirty="0"/>
            </a:br>
            <a:br>
              <a:rPr lang="en-US" dirty="0"/>
            </a:br>
            <a:br>
              <a:rPr lang="en-US" dirty="0"/>
            </a:br>
            <a:br>
              <a:rPr lang="en-US" dirty="0"/>
            </a:br>
            <a:endParaRPr lang="en-GB" dirty="0"/>
          </a:p>
        </p:txBody>
      </p:sp>
      <p:sp>
        <p:nvSpPr>
          <p:cNvPr id="4" name="Date Placeholder 3">
            <a:extLst>
              <a:ext uri="{FF2B5EF4-FFF2-40B4-BE49-F238E27FC236}">
                <a16:creationId xmlns:a16="http://schemas.microsoft.com/office/drawing/2014/main" id="{629A4ED6-D917-8BA6-5685-7DC888253AD7}"/>
              </a:ext>
            </a:extLst>
          </p:cNvPr>
          <p:cNvSpPr>
            <a:spLocks noGrp="1"/>
          </p:cNvSpPr>
          <p:nvPr>
            <p:ph type="dt" sz="half" idx="10"/>
          </p:nvPr>
        </p:nvSpPr>
        <p:spPr/>
        <p:txBody>
          <a:bodyPr/>
          <a:lstStyle/>
          <a:p>
            <a:pPr rtl="0"/>
            <a:r>
              <a:rPr lang="en-GB" dirty="0"/>
              <a:t>2025/2026</a:t>
            </a:r>
            <a:endParaRPr lang="en-GB" noProof="0" dirty="0"/>
          </a:p>
        </p:txBody>
      </p:sp>
      <p:sp>
        <p:nvSpPr>
          <p:cNvPr id="5" name="Footer Placeholder 4">
            <a:extLst>
              <a:ext uri="{FF2B5EF4-FFF2-40B4-BE49-F238E27FC236}">
                <a16:creationId xmlns:a16="http://schemas.microsoft.com/office/drawing/2014/main" id="{91437916-2BB4-6164-4C19-56A5A77F8F67}"/>
              </a:ext>
            </a:extLst>
          </p:cNvPr>
          <p:cNvSpPr>
            <a:spLocks noGrp="1"/>
          </p:cNvSpPr>
          <p:nvPr>
            <p:ph type="ftr" sz="quarter" idx="11"/>
          </p:nvPr>
        </p:nvSpPr>
        <p:spPr/>
        <p:txBody>
          <a:bodyPr/>
          <a:lstStyle/>
          <a:p>
            <a:pPr rtl="0"/>
            <a:endParaRPr lang="en-GB" noProof="0" dirty="0"/>
          </a:p>
        </p:txBody>
      </p:sp>
      <p:sp>
        <p:nvSpPr>
          <p:cNvPr id="6" name="Slide Number Placeholder 5">
            <a:extLst>
              <a:ext uri="{FF2B5EF4-FFF2-40B4-BE49-F238E27FC236}">
                <a16:creationId xmlns:a16="http://schemas.microsoft.com/office/drawing/2014/main" id="{99925FBA-407E-639E-90DB-CE4775471ACF}"/>
              </a:ext>
            </a:extLst>
          </p:cNvPr>
          <p:cNvSpPr>
            <a:spLocks noGrp="1"/>
          </p:cNvSpPr>
          <p:nvPr>
            <p:ph type="sldNum" sz="quarter" idx="12"/>
          </p:nvPr>
        </p:nvSpPr>
        <p:spPr/>
        <p:txBody>
          <a:bodyPr/>
          <a:lstStyle/>
          <a:p>
            <a:pPr rtl="0"/>
            <a:fld id="{294A09A9-5501-47C1-A89A-A340965A2BE2}" type="slidenum">
              <a:rPr lang="en-GB" noProof="0" smtClean="0"/>
              <a:pPr rtl="0"/>
              <a:t>10</a:t>
            </a:fld>
            <a:endParaRPr lang="en-GB" noProof="0"/>
          </a:p>
        </p:txBody>
      </p:sp>
      <p:sp>
        <p:nvSpPr>
          <p:cNvPr id="3" name="TextBox 2">
            <a:extLst>
              <a:ext uri="{FF2B5EF4-FFF2-40B4-BE49-F238E27FC236}">
                <a16:creationId xmlns:a16="http://schemas.microsoft.com/office/drawing/2014/main" id="{54AAE34A-128A-592D-03A6-B4ABE07044A0}"/>
              </a:ext>
            </a:extLst>
          </p:cNvPr>
          <p:cNvSpPr txBox="1"/>
          <p:nvPr/>
        </p:nvSpPr>
        <p:spPr>
          <a:xfrm>
            <a:off x="180109" y="1186872"/>
            <a:ext cx="9947563" cy="4247317"/>
          </a:xfrm>
          <a:prstGeom prst="rect">
            <a:avLst/>
          </a:prstGeom>
          <a:noFill/>
        </p:spPr>
        <p:txBody>
          <a:bodyPr wrap="square" rtlCol="0">
            <a:spAutoFit/>
          </a:bodyPr>
          <a:lstStyle/>
          <a:p>
            <a:r>
              <a:rPr lang="en-US" dirty="0" err="1"/>
              <a:t>Mrs</a:t>
            </a:r>
            <a:r>
              <a:rPr lang="en-US" dirty="0"/>
              <a:t> </a:t>
            </a:r>
            <a:r>
              <a:rPr lang="en-US" dirty="0" err="1"/>
              <a:t>J.Abbott</a:t>
            </a:r>
            <a:r>
              <a:rPr lang="en-US" dirty="0"/>
              <a:t>             Business Manager</a:t>
            </a:r>
          </a:p>
          <a:p>
            <a:r>
              <a:rPr lang="en-US" dirty="0"/>
              <a:t>Miss </a:t>
            </a:r>
            <a:r>
              <a:rPr lang="en-US" dirty="0" err="1"/>
              <a:t>A.Davies</a:t>
            </a:r>
            <a:r>
              <a:rPr lang="en-US" dirty="0"/>
              <a:t>            School Admin Support P/T</a:t>
            </a:r>
          </a:p>
          <a:p>
            <a:endParaRPr lang="en-US" dirty="0"/>
          </a:p>
          <a:p>
            <a:r>
              <a:rPr lang="en-US" dirty="0" err="1"/>
              <a:t>Mrs</a:t>
            </a:r>
            <a:r>
              <a:rPr lang="en-US" dirty="0"/>
              <a:t> </a:t>
            </a:r>
            <a:r>
              <a:rPr lang="en-US" dirty="0" err="1"/>
              <a:t>N.Gooderham</a:t>
            </a:r>
            <a:r>
              <a:rPr lang="en-US" dirty="0"/>
              <a:t>     School Cook</a:t>
            </a:r>
          </a:p>
          <a:p>
            <a:endParaRPr lang="en-US" dirty="0"/>
          </a:p>
          <a:p>
            <a:r>
              <a:rPr lang="en-US" dirty="0"/>
              <a:t>Miss </a:t>
            </a:r>
            <a:r>
              <a:rPr lang="en-US" dirty="0" err="1"/>
              <a:t>S.Thomas</a:t>
            </a:r>
            <a:r>
              <a:rPr lang="en-US" dirty="0"/>
              <a:t>.          Head Cleaner</a:t>
            </a:r>
          </a:p>
          <a:p>
            <a:endParaRPr lang="en-US" dirty="0"/>
          </a:p>
          <a:p>
            <a:r>
              <a:rPr lang="en-US" dirty="0"/>
              <a:t>BREAKFAST CLUB STAFF</a:t>
            </a:r>
          </a:p>
          <a:p>
            <a:r>
              <a:rPr lang="en-US" dirty="0" err="1"/>
              <a:t>Mrs</a:t>
            </a:r>
            <a:r>
              <a:rPr lang="en-US" dirty="0"/>
              <a:t> </a:t>
            </a:r>
            <a:r>
              <a:rPr lang="en-US" dirty="0" err="1"/>
              <a:t>N.Gooderham</a:t>
            </a:r>
            <a:r>
              <a:rPr lang="en-US" dirty="0"/>
              <a:t>, </a:t>
            </a:r>
            <a:r>
              <a:rPr lang="en-US" dirty="0" err="1"/>
              <a:t>Mrs</a:t>
            </a:r>
            <a:r>
              <a:rPr lang="en-US" dirty="0"/>
              <a:t> </a:t>
            </a:r>
            <a:r>
              <a:rPr lang="en-US" dirty="0" err="1"/>
              <a:t>T.Everitt</a:t>
            </a:r>
            <a:r>
              <a:rPr lang="en-US" dirty="0"/>
              <a:t>, </a:t>
            </a:r>
            <a:r>
              <a:rPr lang="en-US" dirty="0" err="1"/>
              <a:t>Mr</a:t>
            </a:r>
            <a:r>
              <a:rPr lang="en-US" dirty="0"/>
              <a:t> </a:t>
            </a:r>
            <a:r>
              <a:rPr lang="en-US" dirty="0" err="1"/>
              <a:t>S.Rice</a:t>
            </a:r>
            <a:r>
              <a:rPr lang="en-US" dirty="0"/>
              <a:t>, </a:t>
            </a:r>
            <a:r>
              <a:rPr lang="en-US" dirty="0" err="1"/>
              <a:t>Mrs</a:t>
            </a:r>
            <a:r>
              <a:rPr lang="en-US" dirty="0"/>
              <a:t> </a:t>
            </a:r>
            <a:r>
              <a:rPr lang="en-US" dirty="0" err="1"/>
              <a:t>H.Maguire</a:t>
            </a:r>
            <a:r>
              <a:rPr lang="en-US" dirty="0"/>
              <a:t>, </a:t>
            </a:r>
            <a:r>
              <a:rPr lang="en-US" dirty="0" err="1"/>
              <a:t>Mrs</a:t>
            </a:r>
            <a:r>
              <a:rPr lang="en-US" dirty="0"/>
              <a:t> </a:t>
            </a:r>
            <a:r>
              <a:rPr lang="en-US" dirty="0" err="1"/>
              <a:t>S.Riggott</a:t>
            </a:r>
            <a:r>
              <a:rPr lang="en-US" dirty="0"/>
              <a:t>, Miss </a:t>
            </a:r>
            <a:r>
              <a:rPr lang="en-US" dirty="0" err="1"/>
              <a:t>L.Holmes</a:t>
            </a:r>
            <a:r>
              <a:rPr lang="en-US" dirty="0"/>
              <a:t>, Miss </a:t>
            </a:r>
            <a:r>
              <a:rPr lang="en-US" dirty="0" err="1"/>
              <a:t>N.Davies</a:t>
            </a:r>
            <a:r>
              <a:rPr lang="en-US" dirty="0"/>
              <a:t>, Miss </a:t>
            </a:r>
            <a:r>
              <a:rPr lang="en-US" dirty="0" err="1"/>
              <a:t>J.Griffiths</a:t>
            </a:r>
            <a:endParaRPr lang="en-US" dirty="0"/>
          </a:p>
          <a:p>
            <a:endParaRPr lang="en-US" dirty="0"/>
          </a:p>
          <a:p>
            <a:r>
              <a:rPr lang="en-US" dirty="0"/>
              <a:t>MIDDAY SUERVISOR STAFF</a:t>
            </a:r>
          </a:p>
          <a:p>
            <a:r>
              <a:rPr lang="en-US" dirty="0" err="1"/>
              <a:t>Mr</a:t>
            </a:r>
            <a:r>
              <a:rPr lang="en-US" dirty="0"/>
              <a:t> </a:t>
            </a:r>
            <a:r>
              <a:rPr lang="en-US" dirty="0" err="1"/>
              <a:t>S.Rice</a:t>
            </a:r>
            <a:r>
              <a:rPr lang="en-US" dirty="0"/>
              <a:t>, </a:t>
            </a:r>
            <a:r>
              <a:rPr lang="en-US" dirty="0" err="1"/>
              <a:t>Mrs</a:t>
            </a:r>
            <a:r>
              <a:rPr lang="en-US" dirty="0"/>
              <a:t> </a:t>
            </a:r>
            <a:r>
              <a:rPr lang="en-US" dirty="0" err="1"/>
              <a:t>H.Maguire</a:t>
            </a:r>
            <a:r>
              <a:rPr lang="en-US" dirty="0"/>
              <a:t>, </a:t>
            </a:r>
            <a:r>
              <a:rPr lang="en-US" dirty="0" err="1"/>
              <a:t>Mrs</a:t>
            </a:r>
            <a:r>
              <a:rPr lang="en-US" dirty="0"/>
              <a:t> </a:t>
            </a:r>
            <a:r>
              <a:rPr lang="en-US" dirty="0" err="1"/>
              <a:t>S.Riggott</a:t>
            </a:r>
            <a:r>
              <a:rPr lang="en-US" dirty="0"/>
              <a:t>, Miss </a:t>
            </a:r>
            <a:r>
              <a:rPr lang="en-US" dirty="0" err="1"/>
              <a:t>N.Davies</a:t>
            </a:r>
            <a:r>
              <a:rPr lang="en-US" dirty="0"/>
              <a:t>, Miss </a:t>
            </a:r>
            <a:r>
              <a:rPr lang="en-US" dirty="0" err="1"/>
              <a:t>J.Griffiths</a:t>
            </a:r>
            <a:r>
              <a:rPr lang="en-US" dirty="0"/>
              <a:t>, </a:t>
            </a:r>
            <a:r>
              <a:rPr lang="en-US" dirty="0" err="1"/>
              <a:t>Mrs</a:t>
            </a:r>
            <a:r>
              <a:rPr lang="en-US" dirty="0"/>
              <a:t> </a:t>
            </a:r>
            <a:r>
              <a:rPr lang="en-US" dirty="0" err="1"/>
              <a:t>C.Romain</a:t>
            </a:r>
            <a:r>
              <a:rPr lang="en-US" dirty="0"/>
              <a:t>, Miss </a:t>
            </a:r>
            <a:r>
              <a:rPr lang="en-US" dirty="0" err="1"/>
              <a:t>C.Holmes</a:t>
            </a:r>
            <a:endParaRPr lang="en-US" dirty="0"/>
          </a:p>
          <a:p>
            <a:endParaRPr lang="en-US" dirty="0"/>
          </a:p>
        </p:txBody>
      </p:sp>
    </p:spTree>
    <p:extLst>
      <p:ext uri="{BB962C8B-B14F-4D97-AF65-F5344CB8AC3E}">
        <p14:creationId xmlns:p14="http://schemas.microsoft.com/office/powerpoint/2010/main" val="1483859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B053C-D30F-4D91-FC74-37F593E18845}"/>
              </a:ext>
            </a:extLst>
          </p:cNvPr>
          <p:cNvSpPr>
            <a:spLocks noGrp="1"/>
          </p:cNvSpPr>
          <p:nvPr>
            <p:ph type="title"/>
          </p:nvPr>
        </p:nvSpPr>
        <p:spPr>
          <a:xfrm>
            <a:off x="5536734" y="609600"/>
            <a:ext cx="3737268" cy="1320800"/>
          </a:xfrm>
        </p:spPr>
        <p:txBody>
          <a:bodyPr>
            <a:normAutofit/>
          </a:bodyPr>
          <a:lstStyle/>
          <a:p>
            <a:r>
              <a:rPr lang="en-US" dirty="0"/>
              <a:t>Our School day</a:t>
            </a:r>
            <a:endParaRPr lang="en-GB"/>
          </a:p>
        </p:txBody>
      </p:sp>
      <p:sp>
        <p:nvSpPr>
          <p:cNvPr id="3" name="Content Placeholder 2">
            <a:extLst>
              <a:ext uri="{FF2B5EF4-FFF2-40B4-BE49-F238E27FC236}">
                <a16:creationId xmlns:a16="http://schemas.microsoft.com/office/drawing/2014/main" id="{D9484FFE-6131-7F06-0A6D-A8EB594AAA04}"/>
              </a:ext>
            </a:extLst>
          </p:cNvPr>
          <p:cNvSpPr>
            <a:spLocks noGrp="1"/>
          </p:cNvSpPr>
          <p:nvPr>
            <p:ph idx="1"/>
          </p:nvPr>
        </p:nvSpPr>
        <p:spPr>
          <a:xfrm>
            <a:off x="4933950" y="1438275"/>
            <a:ext cx="5476875" cy="4968212"/>
          </a:xfrm>
        </p:spPr>
        <p:txBody>
          <a:bodyPr>
            <a:normAutofit/>
          </a:bodyPr>
          <a:lstStyle/>
          <a:p>
            <a:pPr>
              <a:lnSpc>
                <a:spcPct val="90000"/>
              </a:lnSpc>
            </a:pPr>
            <a:r>
              <a:rPr lang="en-US" sz="1000" dirty="0">
                <a:solidFill>
                  <a:srgbClr val="0070C0"/>
                </a:solidFill>
              </a:rPr>
              <a:t>Breakfast Club  8 </a:t>
            </a:r>
            <a:r>
              <a:rPr lang="en-US" sz="1000" dirty="0" err="1">
                <a:solidFill>
                  <a:srgbClr val="0070C0"/>
                </a:solidFill>
              </a:rPr>
              <a:t>a.m</a:t>
            </a:r>
            <a:r>
              <a:rPr lang="en-US" sz="1000" dirty="0">
                <a:solidFill>
                  <a:srgbClr val="0070C0"/>
                </a:solidFill>
              </a:rPr>
              <a:t> start</a:t>
            </a:r>
          </a:p>
          <a:p>
            <a:pPr>
              <a:lnSpc>
                <a:spcPct val="90000"/>
              </a:lnSpc>
            </a:pPr>
            <a:r>
              <a:rPr lang="en-US" sz="1000" dirty="0">
                <a:solidFill>
                  <a:srgbClr val="0070C0"/>
                </a:solidFill>
              </a:rPr>
              <a:t>School gates are open from 8.45 </a:t>
            </a:r>
            <a:r>
              <a:rPr lang="en-US" sz="1000" dirty="0" err="1">
                <a:solidFill>
                  <a:srgbClr val="0070C0"/>
                </a:solidFill>
              </a:rPr>
              <a:t>a.m</a:t>
            </a:r>
            <a:endParaRPr lang="en-US" sz="1000" dirty="0">
              <a:solidFill>
                <a:srgbClr val="0070C0"/>
              </a:solidFill>
            </a:endParaRPr>
          </a:p>
          <a:p>
            <a:pPr>
              <a:lnSpc>
                <a:spcPct val="90000"/>
              </a:lnSpc>
            </a:pPr>
            <a:r>
              <a:rPr lang="en-US" sz="1000" dirty="0">
                <a:solidFill>
                  <a:srgbClr val="0070C0"/>
                </a:solidFill>
              </a:rPr>
              <a:t>Registers are taken from 8.55 a.m. -  9.05 </a:t>
            </a:r>
            <a:r>
              <a:rPr lang="en-US" sz="1000" dirty="0" err="1">
                <a:solidFill>
                  <a:srgbClr val="0070C0"/>
                </a:solidFill>
              </a:rPr>
              <a:t>a.m</a:t>
            </a:r>
            <a:r>
              <a:rPr lang="en-US" sz="1000" dirty="0">
                <a:solidFill>
                  <a:srgbClr val="0070C0"/>
                </a:solidFill>
              </a:rPr>
              <a:t> </a:t>
            </a:r>
          </a:p>
          <a:p>
            <a:pPr>
              <a:lnSpc>
                <a:spcPct val="90000"/>
              </a:lnSpc>
            </a:pPr>
            <a:r>
              <a:rPr lang="en-US" sz="1000" dirty="0">
                <a:solidFill>
                  <a:srgbClr val="0070C0"/>
                </a:solidFill>
              </a:rPr>
              <a:t>Morning Break  10.30 a.m.  - 10.45 </a:t>
            </a:r>
            <a:r>
              <a:rPr lang="en-US" sz="1000" dirty="0" err="1">
                <a:solidFill>
                  <a:srgbClr val="0070C0"/>
                </a:solidFill>
              </a:rPr>
              <a:t>a.m</a:t>
            </a:r>
            <a:r>
              <a:rPr lang="en-US" sz="1000" dirty="0">
                <a:solidFill>
                  <a:srgbClr val="0070C0"/>
                </a:solidFill>
              </a:rPr>
              <a:t> / 10.50am– 11.05am</a:t>
            </a:r>
          </a:p>
          <a:p>
            <a:pPr>
              <a:lnSpc>
                <a:spcPct val="90000"/>
              </a:lnSpc>
            </a:pPr>
            <a:r>
              <a:rPr lang="en-US" sz="1000" dirty="0">
                <a:solidFill>
                  <a:srgbClr val="0070C0"/>
                </a:solidFill>
              </a:rPr>
              <a:t>Staggered Lunch 12 – 1.30 </a:t>
            </a:r>
            <a:r>
              <a:rPr lang="en-US" sz="1000" dirty="0" err="1">
                <a:solidFill>
                  <a:srgbClr val="0070C0"/>
                </a:solidFill>
              </a:rPr>
              <a:t>p.m</a:t>
            </a:r>
            <a:r>
              <a:rPr lang="en-US" sz="1000" dirty="0">
                <a:solidFill>
                  <a:srgbClr val="0070C0"/>
                </a:solidFill>
              </a:rPr>
              <a:t> </a:t>
            </a:r>
          </a:p>
          <a:p>
            <a:pPr>
              <a:lnSpc>
                <a:spcPct val="90000"/>
              </a:lnSpc>
            </a:pPr>
            <a:r>
              <a:rPr lang="en-US" sz="1000" dirty="0">
                <a:solidFill>
                  <a:srgbClr val="0070C0"/>
                </a:solidFill>
              </a:rPr>
              <a:t>End of day  - 3.30 p.m.</a:t>
            </a:r>
          </a:p>
          <a:p>
            <a:pPr>
              <a:lnSpc>
                <a:spcPct val="90000"/>
              </a:lnSpc>
            </a:pPr>
            <a:r>
              <a:rPr lang="en-US" sz="1000" dirty="0">
                <a:solidFill>
                  <a:srgbClr val="0070C0"/>
                </a:solidFill>
              </a:rPr>
              <a:t>Morning Nursery 9 </a:t>
            </a:r>
            <a:r>
              <a:rPr lang="en-US" sz="1000" dirty="0" err="1">
                <a:solidFill>
                  <a:srgbClr val="0070C0"/>
                </a:solidFill>
              </a:rPr>
              <a:t>a.m</a:t>
            </a:r>
            <a:r>
              <a:rPr lang="en-US" sz="1000" dirty="0">
                <a:solidFill>
                  <a:srgbClr val="0070C0"/>
                </a:solidFill>
              </a:rPr>
              <a:t>  -  11.30 a.m.</a:t>
            </a:r>
          </a:p>
          <a:p>
            <a:pPr>
              <a:lnSpc>
                <a:spcPct val="90000"/>
              </a:lnSpc>
            </a:pPr>
            <a:r>
              <a:rPr lang="en-US" sz="1000" dirty="0">
                <a:solidFill>
                  <a:srgbClr val="0070C0"/>
                </a:solidFill>
              </a:rPr>
              <a:t>Afternoon Nursery 1 </a:t>
            </a:r>
            <a:r>
              <a:rPr lang="en-US" sz="1000" dirty="0" err="1">
                <a:solidFill>
                  <a:srgbClr val="0070C0"/>
                </a:solidFill>
              </a:rPr>
              <a:t>p.m</a:t>
            </a:r>
            <a:r>
              <a:rPr lang="en-US" sz="1000" dirty="0">
                <a:solidFill>
                  <a:srgbClr val="0070C0"/>
                </a:solidFill>
              </a:rPr>
              <a:t> -  3.30p.m. </a:t>
            </a:r>
          </a:p>
          <a:p>
            <a:pPr>
              <a:lnSpc>
                <a:spcPct val="90000"/>
              </a:lnSpc>
            </a:pPr>
            <a:endParaRPr lang="en-US" sz="1000" dirty="0">
              <a:solidFill>
                <a:srgbClr val="0070C0"/>
              </a:solidFill>
            </a:endParaRPr>
          </a:p>
          <a:p>
            <a:pPr>
              <a:lnSpc>
                <a:spcPct val="90000"/>
              </a:lnSpc>
            </a:pPr>
            <a:r>
              <a:rPr lang="en-GB" sz="1000" dirty="0">
                <a:solidFill>
                  <a:srgbClr val="0070C0"/>
                </a:solidFill>
              </a:rPr>
              <a:t>Our expectation is that all children are in their classrooms at 8.55 </a:t>
            </a:r>
            <a:r>
              <a:rPr lang="en-GB" sz="1000" dirty="0" err="1">
                <a:solidFill>
                  <a:srgbClr val="0070C0"/>
                </a:solidFill>
              </a:rPr>
              <a:t>a.m</a:t>
            </a:r>
            <a:r>
              <a:rPr lang="en-GB" sz="1000" dirty="0">
                <a:solidFill>
                  <a:srgbClr val="0070C0"/>
                </a:solidFill>
              </a:rPr>
              <a:t> and ready to learn. Children who are late must be brought to the School Office and must be signed in.</a:t>
            </a:r>
          </a:p>
          <a:p>
            <a:pPr>
              <a:lnSpc>
                <a:spcPct val="90000"/>
              </a:lnSpc>
            </a:pPr>
            <a:r>
              <a:rPr lang="en-GB" sz="1000" dirty="0">
                <a:solidFill>
                  <a:srgbClr val="0070C0"/>
                </a:solidFill>
              </a:rPr>
              <a:t>Our younger children must be collected from school by an adult. Older siblings and family members can collect if they are 16+ years old and if this has been agreed by the school. </a:t>
            </a:r>
          </a:p>
          <a:p>
            <a:pPr>
              <a:lnSpc>
                <a:spcPct val="90000"/>
              </a:lnSpc>
            </a:pPr>
            <a:r>
              <a:rPr lang="en-GB" sz="1000" dirty="0">
                <a:solidFill>
                  <a:srgbClr val="0070C0"/>
                </a:solidFill>
              </a:rPr>
              <a:t>Breakfast Club is available for Rec -  Year 6 children – the menu changes every day and includes cereal, yogurt, toast and a drink. </a:t>
            </a:r>
          </a:p>
          <a:p>
            <a:pPr>
              <a:lnSpc>
                <a:spcPct val="90000"/>
              </a:lnSpc>
            </a:pPr>
            <a:r>
              <a:rPr lang="en-GB" sz="1000" dirty="0">
                <a:solidFill>
                  <a:srgbClr val="0070C0"/>
                </a:solidFill>
              </a:rPr>
              <a:t>A healthy snack is provided in school and can </a:t>
            </a:r>
            <a:r>
              <a:rPr lang="en-GB" sz="1000" dirty="0" err="1">
                <a:solidFill>
                  <a:srgbClr val="0070C0"/>
                </a:solidFill>
              </a:rPr>
              <a:t>br</a:t>
            </a:r>
            <a:r>
              <a:rPr lang="en-GB" sz="1000" dirty="0">
                <a:solidFill>
                  <a:srgbClr val="0070C0"/>
                </a:solidFill>
              </a:rPr>
              <a:t> brought from home in PS3.</a:t>
            </a:r>
            <a:endParaRPr lang="en-GB" sz="700" dirty="0">
              <a:solidFill>
                <a:srgbClr val="0070C0"/>
              </a:solidFill>
            </a:endParaRPr>
          </a:p>
        </p:txBody>
      </p:sp>
      <p:sp>
        <p:nvSpPr>
          <p:cNvPr id="4" name="Date Placeholder 3">
            <a:extLst>
              <a:ext uri="{FF2B5EF4-FFF2-40B4-BE49-F238E27FC236}">
                <a16:creationId xmlns:a16="http://schemas.microsoft.com/office/drawing/2014/main" id="{1FF43C83-C0C3-5210-0565-8CCE865675C1}"/>
              </a:ext>
            </a:extLst>
          </p:cNvPr>
          <p:cNvSpPr>
            <a:spLocks noGrp="1"/>
          </p:cNvSpPr>
          <p:nvPr>
            <p:ph type="dt" sz="half" idx="10"/>
          </p:nvPr>
        </p:nvSpPr>
        <p:spPr>
          <a:xfrm>
            <a:off x="7692706" y="6041362"/>
            <a:ext cx="1073790" cy="365125"/>
          </a:xfrm>
        </p:spPr>
        <p:txBody>
          <a:bodyPr>
            <a:normAutofit/>
          </a:bodyPr>
          <a:lstStyle/>
          <a:p>
            <a:pPr rtl="0">
              <a:spcAft>
                <a:spcPts val="600"/>
              </a:spcAft>
            </a:pPr>
            <a:r>
              <a:rPr lang="en-GB" noProof="0" dirty="0"/>
              <a:t>2025 / 26</a:t>
            </a:r>
          </a:p>
        </p:txBody>
      </p:sp>
      <p:sp>
        <p:nvSpPr>
          <p:cNvPr id="5" name="Footer Placeholder 4">
            <a:extLst>
              <a:ext uri="{FF2B5EF4-FFF2-40B4-BE49-F238E27FC236}">
                <a16:creationId xmlns:a16="http://schemas.microsoft.com/office/drawing/2014/main" id="{B12A4AAE-AE2F-6BAF-FB83-E91D357DD9D3}"/>
              </a:ext>
            </a:extLst>
          </p:cNvPr>
          <p:cNvSpPr>
            <a:spLocks noGrp="1"/>
          </p:cNvSpPr>
          <p:nvPr>
            <p:ph type="ftr" sz="quarter" idx="11"/>
          </p:nvPr>
        </p:nvSpPr>
        <p:spPr>
          <a:xfrm>
            <a:off x="5209563" y="6041362"/>
            <a:ext cx="2332140" cy="365125"/>
          </a:xfrm>
        </p:spPr>
        <p:txBody>
          <a:bodyPr>
            <a:normAutofit/>
          </a:bodyPr>
          <a:lstStyle/>
          <a:p>
            <a:pPr rtl="0">
              <a:spcAft>
                <a:spcPts val="600"/>
              </a:spcAft>
            </a:pPr>
            <a:r>
              <a:rPr lang="en-GB" noProof="0" dirty="0"/>
              <a:t>Prospectus</a:t>
            </a:r>
            <a:endParaRPr lang="en-GB" noProof="0"/>
          </a:p>
        </p:txBody>
      </p:sp>
      <p:sp>
        <p:nvSpPr>
          <p:cNvPr id="6" name="Slide Number Placeholder 5">
            <a:extLst>
              <a:ext uri="{FF2B5EF4-FFF2-40B4-BE49-F238E27FC236}">
                <a16:creationId xmlns:a16="http://schemas.microsoft.com/office/drawing/2014/main" id="{355EF52E-9551-517B-4639-0BFABC2828E0}"/>
              </a:ext>
            </a:extLst>
          </p:cNvPr>
          <p:cNvSpPr>
            <a:spLocks noGrp="1"/>
          </p:cNvSpPr>
          <p:nvPr>
            <p:ph type="sldNum" sz="quarter" idx="12"/>
          </p:nvPr>
        </p:nvSpPr>
        <p:spPr>
          <a:xfrm>
            <a:off x="8841996" y="6041362"/>
            <a:ext cx="432006" cy="365125"/>
          </a:xfrm>
        </p:spPr>
        <p:txBody>
          <a:bodyPr>
            <a:normAutofit/>
          </a:bodyPr>
          <a:lstStyle/>
          <a:p>
            <a:pPr rtl="0">
              <a:spcAft>
                <a:spcPts val="600"/>
              </a:spcAft>
            </a:pPr>
            <a:fld id="{294A09A9-5501-47C1-A89A-A340965A2BE2}" type="slidenum">
              <a:rPr lang="en-GB" noProof="0" smtClean="0"/>
              <a:pPr rtl="0">
                <a:spcAft>
                  <a:spcPts val="600"/>
                </a:spcAft>
              </a:pPr>
              <a:t>11</a:t>
            </a:fld>
            <a:endParaRPr lang="en-GB" noProof="0"/>
          </a:p>
        </p:txBody>
      </p:sp>
      <p:pic>
        <p:nvPicPr>
          <p:cNvPr id="7" name="Picture 6" descr="Two girls standing on a shelf&#10;&#10;Description automatically generated">
            <a:extLst>
              <a:ext uri="{FF2B5EF4-FFF2-40B4-BE49-F238E27FC236}">
                <a16:creationId xmlns:a16="http://schemas.microsoft.com/office/drawing/2014/main" id="{2A611981-8D84-62CB-4C45-28E8633753C4}"/>
              </a:ext>
            </a:extLst>
          </p:cNvPr>
          <p:cNvPicPr>
            <a:picLocks noChangeAspect="1"/>
          </p:cNvPicPr>
          <p:nvPr/>
        </p:nvPicPr>
        <p:blipFill rotWithShape="1">
          <a:blip r:embed="rId2"/>
          <a:srcRect t="466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155786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4CC5-ADDC-0856-02A2-29B338E52FB3}"/>
              </a:ext>
            </a:extLst>
          </p:cNvPr>
          <p:cNvSpPr>
            <a:spLocks noGrp="1"/>
          </p:cNvSpPr>
          <p:nvPr>
            <p:ph type="title"/>
          </p:nvPr>
        </p:nvSpPr>
        <p:spPr>
          <a:xfrm>
            <a:off x="5536734" y="609600"/>
            <a:ext cx="3737268" cy="1320800"/>
          </a:xfrm>
        </p:spPr>
        <p:txBody>
          <a:bodyPr>
            <a:normAutofit/>
          </a:bodyPr>
          <a:lstStyle/>
          <a:p>
            <a:r>
              <a:rPr lang="en-US" dirty="0"/>
              <a:t>Playtimes and lunchtimes</a:t>
            </a:r>
            <a:endParaRPr lang="en-GB" dirty="0"/>
          </a:p>
        </p:txBody>
      </p:sp>
      <p:sp>
        <p:nvSpPr>
          <p:cNvPr id="3" name="Content Placeholder 2">
            <a:extLst>
              <a:ext uri="{FF2B5EF4-FFF2-40B4-BE49-F238E27FC236}">
                <a16:creationId xmlns:a16="http://schemas.microsoft.com/office/drawing/2014/main" id="{986AF915-7BDD-2FF0-47CB-A758AF2FCC67}"/>
              </a:ext>
            </a:extLst>
          </p:cNvPr>
          <p:cNvSpPr>
            <a:spLocks noGrp="1"/>
          </p:cNvSpPr>
          <p:nvPr>
            <p:ph idx="1"/>
          </p:nvPr>
        </p:nvSpPr>
        <p:spPr>
          <a:xfrm>
            <a:off x="5209563" y="2160589"/>
            <a:ext cx="4064439" cy="3880773"/>
          </a:xfrm>
        </p:spPr>
        <p:txBody>
          <a:bodyPr>
            <a:normAutofit fontScale="92500" lnSpcReduction="20000"/>
          </a:bodyPr>
          <a:lstStyle/>
          <a:p>
            <a:pPr>
              <a:lnSpc>
                <a:spcPct val="90000"/>
              </a:lnSpc>
            </a:pPr>
            <a:r>
              <a:rPr lang="en-US" sz="1400" dirty="0">
                <a:solidFill>
                  <a:srgbClr val="0070C0"/>
                </a:solidFill>
              </a:rPr>
              <a:t>The children have access to the field and the playground and the staff on duty encourage team games and other activities. </a:t>
            </a:r>
          </a:p>
          <a:p>
            <a:pPr>
              <a:lnSpc>
                <a:spcPct val="90000"/>
              </a:lnSpc>
            </a:pPr>
            <a:r>
              <a:rPr lang="en-US" sz="1400" dirty="0">
                <a:solidFill>
                  <a:srgbClr val="0070C0"/>
                </a:solidFill>
              </a:rPr>
              <a:t>We also have a climbing frame and fitness trail for the older children to access.</a:t>
            </a:r>
          </a:p>
          <a:p>
            <a:pPr>
              <a:lnSpc>
                <a:spcPct val="90000"/>
              </a:lnSpc>
            </a:pPr>
            <a:r>
              <a:rPr lang="en-US" sz="1400" dirty="0">
                <a:solidFill>
                  <a:srgbClr val="0070C0"/>
                </a:solidFill>
              </a:rPr>
              <a:t>When the weather is wet the children will go outside for fresh air and use the playground. If the weather is extremely wet the children will stay in their classrooms and the teachers will stay with them to supervise -  </a:t>
            </a:r>
            <a:r>
              <a:rPr lang="en-US" sz="1400" dirty="0" err="1">
                <a:solidFill>
                  <a:srgbClr val="0070C0"/>
                </a:solidFill>
              </a:rPr>
              <a:t>colouring</a:t>
            </a:r>
            <a:r>
              <a:rPr lang="en-US" sz="1400" dirty="0">
                <a:solidFill>
                  <a:srgbClr val="0070C0"/>
                </a:solidFill>
              </a:rPr>
              <a:t> and table top games will be provided. </a:t>
            </a:r>
          </a:p>
          <a:p>
            <a:pPr>
              <a:lnSpc>
                <a:spcPct val="90000"/>
              </a:lnSpc>
            </a:pPr>
            <a:r>
              <a:rPr lang="en-US" sz="1400" dirty="0">
                <a:solidFill>
                  <a:srgbClr val="0070C0"/>
                </a:solidFill>
              </a:rPr>
              <a:t>Lunchtime staff supervise the children when they are in the dining hall and outside. Some children have additional staff to support them at lunchtime </a:t>
            </a:r>
          </a:p>
          <a:p>
            <a:pPr>
              <a:lnSpc>
                <a:spcPct val="90000"/>
              </a:lnSpc>
            </a:pPr>
            <a:r>
              <a:rPr lang="en-US" sz="1400" dirty="0">
                <a:solidFill>
                  <a:srgbClr val="0070C0"/>
                </a:solidFill>
              </a:rPr>
              <a:t>Children can choose a school meal or to bring a packed lunch. The older children have the option to choose a baguette, jacket potato or cooked meal. As salad bar is available. </a:t>
            </a:r>
          </a:p>
          <a:p>
            <a:pPr>
              <a:lnSpc>
                <a:spcPct val="90000"/>
              </a:lnSpc>
            </a:pPr>
            <a:r>
              <a:rPr lang="en-US" sz="1400" dirty="0">
                <a:solidFill>
                  <a:srgbClr val="0070C0"/>
                </a:solidFill>
              </a:rPr>
              <a:t>The Leadership Team are on duty every day both in the dining area and outside area. </a:t>
            </a:r>
            <a:endParaRPr lang="en-GB" sz="1400" dirty="0">
              <a:solidFill>
                <a:srgbClr val="0070C0"/>
              </a:solidFill>
            </a:endParaRPr>
          </a:p>
        </p:txBody>
      </p:sp>
      <p:sp>
        <p:nvSpPr>
          <p:cNvPr id="4" name="Date Placeholder 3">
            <a:extLst>
              <a:ext uri="{FF2B5EF4-FFF2-40B4-BE49-F238E27FC236}">
                <a16:creationId xmlns:a16="http://schemas.microsoft.com/office/drawing/2014/main" id="{481A55DA-3809-F1DB-2B4B-5F820ECBD060}"/>
              </a:ext>
            </a:extLst>
          </p:cNvPr>
          <p:cNvSpPr>
            <a:spLocks noGrp="1"/>
          </p:cNvSpPr>
          <p:nvPr>
            <p:ph type="dt" sz="half" idx="10"/>
          </p:nvPr>
        </p:nvSpPr>
        <p:spPr>
          <a:xfrm>
            <a:off x="7692706" y="6041362"/>
            <a:ext cx="1073790" cy="365125"/>
          </a:xfrm>
        </p:spPr>
        <p:txBody>
          <a:bodyPr>
            <a:normAutofit/>
          </a:bodyPr>
          <a:lstStyle/>
          <a:p>
            <a:pPr rtl="0">
              <a:spcAft>
                <a:spcPts val="600"/>
              </a:spcAft>
            </a:pPr>
            <a:r>
              <a:rPr lang="en-GB" dirty="0"/>
              <a:t>2025/2026</a:t>
            </a:r>
            <a:endParaRPr lang="en-GB" noProof="0" dirty="0"/>
          </a:p>
        </p:txBody>
      </p:sp>
      <p:sp>
        <p:nvSpPr>
          <p:cNvPr id="6" name="Slide Number Placeholder 5">
            <a:extLst>
              <a:ext uri="{FF2B5EF4-FFF2-40B4-BE49-F238E27FC236}">
                <a16:creationId xmlns:a16="http://schemas.microsoft.com/office/drawing/2014/main" id="{12ABB7BB-79ED-FBA2-926C-93822227B530}"/>
              </a:ext>
            </a:extLst>
          </p:cNvPr>
          <p:cNvSpPr>
            <a:spLocks noGrp="1"/>
          </p:cNvSpPr>
          <p:nvPr>
            <p:ph type="sldNum" sz="quarter" idx="12"/>
          </p:nvPr>
        </p:nvSpPr>
        <p:spPr>
          <a:xfrm>
            <a:off x="8841996" y="6041362"/>
            <a:ext cx="432006" cy="365125"/>
          </a:xfrm>
        </p:spPr>
        <p:txBody>
          <a:bodyPr>
            <a:normAutofit/>
          </a:bodyPr>
          <a:lstStyle/>
          <a:p>
            <a:pPr rtl="0">
              <a:spcAft>
                <a:spcPts val="600"/>
              </a:spcAft>
            </a:pPr>
            <a:fld id="{294A09A9-5501-47C1-A89A-A340965A2BE2}" type="slidenum">
              <a:rPr lang="en-GB" noProof="0" smtClean="0"/>
              <a:pPr rtl="0">
                <a:spcAft>
                  <a:spcPts val="600"/>
                </a:spcAft>
              </a:pPr>
              <a:t>12</a:t>
            </a:fld>
            <a:endParaRPr lang="en-GB" noProof="0"/>
          </a:p>
        </p:txBody>
      </p:sp>
      <p:pic>
        <p:nvPicPr>
          <p:cNvPr id="7" name="Picture 6" descr="A child and child playing hockey&#10;&#10;Description automatically generated">
            <a:extLst>
              <a:ext uri="{FF2B5EF4-FFF2-40B4-BE49-F238E27FC236}">
                <a16:creationId xmlns:a16="http://schemas.microsoft.com/office/drawing/2014/main" id="{EE5A1638-9982-BC4C-20C8-BB111C250B4D}"/>
              </a:ext>
            </a:extLst>
          </p:cNvPr>
          <p:cNvPicPr>
            <a:picLocks noChangeAspect="1"/>
          </p:cNvPicPr>
          <p:nvPr/>
        </p:nvPicPr>
        <p:blipFill rotWithShape="1">
          <a:blip r:embed="rId2"/>
          <a:srcRect b="466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396307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5AF713-16FD-A34F-9AB2-A6202EE5F250}"/>
              </a:ext>
            </a:extLst>
          </p:cNvPr>
          <p:cNvPicPr>
            <a:picLocks noChangeAspect="1"/>
          </p:cNvPicPr>
          <p:nvPr/>
        </p:nvPicPr>
        <p:blipFill>
          <a:blip r:embed="rId3"/>
          <a:stretch>
            <a:fillRect/>
          </a:stretch>
        </p:blipFill>
        <p:spPr>
          <a:xfrm>
            <a:off x="1723334" y="1131994"/>
            <a:ext cx="3451859" cy="4602479"/>
          </a:xfrm>
          <a:prstGeom prst="rect">
            <a:avLst/>
          </a:prstGeom>
        </p:spPr>
      </p:pic>
      <p:pic>
        <p:nvPicPr>
          <p:cNvPr id="8" name="Picture 7">
            <a:extLst>
              <a:ext uri="{FF2B5EF4-FFF2-40B4-BE49-F238E27FC236}">
                <a16:creationId xmlns:a16="http://schemas.microsoft.com/office/drawing/2014/main" id="{87D4B563-7FDA-2AB3-9F2F-3A0ECD745F4E}"/>
              </a:ext>
            </a:extLst>
          </p:cNvPr>
          <p:cNvPicPr>
            <a:picLocks noChangeAspect="1"/>
          </p:cNvPicPr>
          <p:nvPr/>
        </p:nvPicPr>
        <p:blipFill>
          <a:blip r:embed="rId4"/>
          <a:stretch>
            <a:fillRect/>
          </a:stretch>
        </p:blipFill>
        <p:spPr>
          <a:xfrm>
            <a:off x="6414367" y="2240116"/>
            <a:ext cx="4650004" cy="2386233"/>
          </a:xfrm>
          <a:prstGeom prst="rect">
            <a:avLst/>
          </a:prstGeom>
        </p:spPr>
      </p:pic>
      <p:sp>
        <p:nvSpPr>
          <p:cNvPr id="3" name="Date Placeholder 2">
            <a:extLst>
              <a:ext uri="{FF2B5EF4-FFF2-40B4-BE49-F238E27FC236}">
                <a16:creationId xmlns:a16="http://schemas.microsoft.com/office/drawing/2014/main" id="{8D3F7063-A64B-CB42-8BBF-BF52424269A8}"/>
              </a:ext>
            </a:extLst>
          </p:cNvPr>
          <p:cNvSpPr>
            <a:spLocks noGrp="1"/>
          </p:cNvSpPr>
          <p:nvPr>
            <p:ph type="dt" sz="half" idx="10"/>
          </p:nvPr>
        </p:nvSpPr>
        <p:spPr>
          <a:xfrm>
            <a:off x="6152556" y="6420107"/>
            <a:ext cx="4305893" cy="365125"/>
          </a:xfrm>
        </p:spPr>
        <p:txBody>
          <a:bodyPr vert="horz" lIns="91440" tIns="45720" rIns="91440" bIns="45720" rtlCol="0" anchor="ctr">
            <a:normAutofit/>
          </a:bodyPr>
          <a:lstStyle/>
          <a:p>
            <a:pPr>
              <a:spcAft>
                <a:spcPts val="600"/>
              </a:spcAft>
            </a:pPr>
            <a:r>
              <a:rPr lang="en-US" kern="1200" dirty="0">
                <a:solidFill>
                  <a:srgbClr val="FFFFFF"/>
                </a:solidFill>
                <a:latin typeface="+mn-lt"/>
                <a:ea typeface="+mn-ea"/>
                <a:cs typeface="+mn-cs"/>
              </a:rPr>
              <a:t>2025/ 26</a:t>
            </a:r>
          </a:p>
        </p:txBody>
      </p:sp>
      <p:sp>
        <p:nvSpPr>
          <p:cNvPr id="4" name="Footer Placeholder 3">
            <a:extLst>
              <a:ext uri="{FF2B5EF4-FFF2-40B4-BE49-F238E27FC236}">
                <a16:creationId xmlns:a16="http://schemas.microsoft.com/office/drawing/2014/main" id="{6E4EA976-8646-0143-BA18-8675E6FA5EB7}"/>
              </a:ext>
            </a:extLst>
          </p:cNvPr>
          <p:cNvSpPr>
            <a:spLocks noGrp="1"/>
          </p:cNvSpPr>
          <p:nvPr>
            <p:ph type="ftr" sz="quarter" idx="11"/>
          </p:nvPr>
        </p:nvSpPr>
        <p:spPr>
          <a:xfrm>
            <a:off x="677333" y="6420107"/>
            <a:ext cx="5142441"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Prospectus</a:t>
            </a:r>
          </a:p>
        </p:txBody>
      </p:sp>
      <p:sp>
        <p:nvSpPr>
          <p:cNvPr id="5" name="Slide Number Placeholder 4">
            <a:extLst>
              <a:ext uri="{FF2B5EF4-FFF2-40B4-BE49-F238E27FC236}">
                <a16:creationId xmlns:a16="http://schemas.microsoft.com/office/drawing/2014/main" id="{7003A5E2-8F37-D546-BCD9-24A2037BB54D}"/>
              </a:ext>
            </a:extLst>
          </p:cNvPr>
          <p:cNvSpPr>
            <a:spLocks noGrp="1"/>
          </p:cNvSpPr>
          <p:nvPr>
            <p:ph type="sldNum" sz="quarter" idx="12"/>
          </p:nvPr>
        </p:nvSpPr>
        <p:spPr>
          <a:xfrm>
            <a:off x="10860438" y="6420107"/>
            <a:ext cx="683339" cy="365125"/>
          </a:xfrm>
        </p:spPr>
        <p:txBody>
          <a:bodyPr vert="horz" lIns="91440" tIns="45720" rIns="91440" bIns="45720" rtlCol="0" anchor="ctr">
            <a:normAutofit/>
          </a:bodyPr>
          <a:lstStyle/>
          <a:p>
            <a:pPr>
              <a:spcAft>
                <a:spcPts val="600"/>
              </a:spcAft>
            </a:pPr>
            <a:fld id="{294A09A9-5501-47C1-A89A-A340965A2BE2}" type="slidenum">
              <a:rPr lang="en-US" kern="1200">
                <a:solidFill>
                  <a:srgbClr val="FFFFFF"/>
                </a:solidFill>
                <a:latin typeface="+mn-lt"/>
                <a:ea typeface="+mn-ea"/>
                <a:cs typeface="+mn-cs"/>
              </a:rPr>
              <a:pPr>
                <a:spcAft>
                  <a:spcPts val="600"/>
                </a:spcAft>
              </a:pPr>
              <a:t>13</a:t>
            </a:fld>
            <a:endParaRPr lang="en-US" kern="1200">
              <a:solidFill>
                <a:srgbClr val="FFFFFF"/>
              </a:solidFill>
              <a:latin typeface="+mn-lt"/>
              <a:ea typeface="+mn-ea"/>
              <a:cs typeface="+mn-cs"/>
            </a:endParaRPr>
          </a:p>
        </p:txBody>
      </p:sp>
    </p:spTree>
    <p:extLst>
      <p:ext uri="{BB962C8B-B14F-4D97-AF65-F5344CB8AC3E}">
        <p14:creationId xmlns:p14="http://schemas.microsoft.com/office/powerpoint/2010/main" val="2639983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D913E-7FD8-2FE8-FBFC-7572C2964211}"/>
              </a:ext>
            </a:extLst>
          </p:cNvPr>
          <p:cNvPicPr>
            <a:picLocks noChangeAspect="1"/>
          </p:cNvPicPr>
          <p:nvPr/>
        </p:nvPicPr>
        <p:blipFill rotWithShape="1">
          <a:blip r:embed="rId2"/>
          <a:srcRect l="9091" r="-2" b="1332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C9A20835-B9B4-634D-4D46-D829AADDA3FC}"/>
              </a:ext>
            </a:extLst>
          </p:cNvPr>
          <p:cNvSpPr>
            <a:spLocks noGrp="1"/>
          </p:cNvSpPr>
          <p:nvPr>
            <p:ph type="title"/>
          </p:nvPr>
        </p:nvSpPr>
        <p:spPr>
          <a:xfrm>
            <a:off x="5095876" y="2933700"/>
            <a:ext cx="6896100" cy="3080373"/>
          </a:xfrm>
        </p:spPr>
        <p:txBody>
          <a:bodyPr vert="horz" lIns="91440" tIns="45720" rIns="91440" bIns="45720" rtlCol="0" anchor="b">
            <a:normAutofit fontScale="90000"/>
          </a:bodyPr>
          <a:lstStyle/>
          <a:p>
            <a:pPr marR="184150" algn="r">
              <a:lnSpc>
                <a:spcPct val="90000"/>
              </a:lnSpc>
              <a:tabLst>
                <a:tab pos="1280160" algn="l"/>
                <a:tab pos="2377440" algn="l"/>
                <a:tab pos="2560320" algn="dec"/>
              </a:tabLst>
            </a:pPr>
            <a:br>
              <a:rPr lang="en-US" sz="1400" dirty="0">
                <a:solidFill>
                  <a:schemeClr val="accent1"/>
                </a:solidFill>
                <a:effectLst/>
              </a:rPr>
            </a:br>
            <a:r>
              <a:rPr lang="en-US" sz="1400" dirty="0">
                <a:solidFill>
                  <a:schemeClr val="accent1"/>
                </a:solidFill>
                <a:effectLst/>
              </a:rPr>
              <a:t> </a:t>
            </a:r>
            <a:br>
              <a:rPr lang="en-US" sz="1400" dirty="0">
                <a:solidFill>
                  <a:schemeClr val="accent1"/>
                </a:solidFill>
                <a:effectLst/>
              </a:rPr>
            </a:br>
            <a:br>
              <a:rPr lang="en-US" sz="1400" dirty="0">
                <a:solidFill>
                  <a:schemeClr val="accent1"/>
                </a:solidFill>
                <a:effectLst/>
              </a:rPr>
            </a:br>
            <a:br>
              <a:rPr lang="en-US" sz="1400" dirty="0">
                <a:solidFill>
                  <a:schemeClr val="accent1"/>
                </a:solidFill>
                <a:effectLst/>
              </a:rPr>
            </a:br>
            <a:br>
              <a:rPr lang="en-US" sz="1400" dirty="0">
                <a:solidFill>
                  <a:schemeClr val="accent1"/>
                </a:solidFill>
                <a:effectLst/>
              </a:rPr>
            </a:br>
            <a:br>
              <a:rPr lang="en-US" sz="1400" dirty="0">
                <a:solidFill>
                  <a:schemeClr val="accent1"/>
                </a:solidFill>
                <a:effectLst/>
              </a:rPr>
            </a:br>
            <a:br>
              <a:rPr lang="en-US" sz="1400" dirty="0">
                <a:solidFill>
                  <a:schemeClr val="accent1"/>
                </a:solidFill>
                <a:effectLst/>
              </a:rPr>
            </a:br>
            <a:br>
              <a:rPr lang="en-US" sz="1400" dirty="0">
                <a:solidFill>
                  <a:schemeClr val="accent1"/>
                </a:solidFill>
                <a:effectLst/>
              </a:rPr>
            </a:br>
            <a:br>
              <a:rPr lang="en-US" sz="1400" dirty="0">
                <a:solidFill>
                  <a:schemeClr val="accent1"/>
                </a:solidFill>
                <a:effectLst/>
              </a:rPr>
            </a:br>
            <a:br>
              <a:rPr lang="en-US" sz="1400" dirty="0">
                <a:solidFill>
                  <a:schemeClr val="accent1"/>
                </a:solidFill>
                <a:effectLst/>
              </a:rPr>
            </a:br>
            <a:r>
              <a:rPr lang="en-US" sz="1400" dirty="0">
                <a:solidFill>
                  <a:schemeClr val="accent1"/>
                </a:solidFill>
                <a:effectLst/>
              </a:rPr>
              <a:t>S</a:t>
            </a:r>
            <a:r>
              <a:rPr lang="en-US" sz="1400" b="1" dirty="0">
                <a:solidFill>
                  <a:schemeClr val="accent1"/>
                </a:solidFill>
                <a:effectLst/>
              </a:rPr>
              <a:t>chool/Parent Contacts (Complaints Procedure)</a:t>
            </a:r>
            <a:br>
              <a:rPr lang="en-US" sz="1400" b="1" dirty="0">
                <a:solidFill>
                  <a:schemeClr val="accent1"/>
                </a:solidFill>
                <a:effectLst/>
              </a:rPr>
            </a:br>
            <a:r>
              <a:rPr lang="en-US" sz="1400" u="none" strike="noStrike" dirty="0">
                <a:solidFill>
                  <a:srgbClr val="0070C0"/>
                </a:solidFill>
                <a:effectLst/>
              </a:rPr>
              <a:t> </a:t>
            </a:r>
            <a:br>
              <a:rPr lang="en-US" sz="1400" dirty="0">
                <a:solidFill>
                  <a:srgbClr val="0070C0"/>
                </a:solidFill>
                <a:effectLst/>
              </a:rPr>
            </a:br>
            <a:r>
              <a:rPr lang="en-US" sz="1400" dirty="0">
                <a:solidFill>
                  <a:schemeClr val="tx1"/>
                </a:solidFill>
                <a:effectLst/>
              </a:rPr>
              <a:t>When parents have concerns there are a number of direct points of contact which can and should be used in order that issues can be dealt with promptly, transparently and efficiently.  Most immediate would be the class teachers.  If the issue needs the attention of the Headteacher or senior staff an appointment is necessary in order that a sufficient period of uninterrupted time is devoted to the subject of concern.  If the problem is urgent then the school will always seek to respond immediately, other priorities or emergencies permitting.</a:t>
            </a:r>
            <a:br>
              <a:rPr lang="en-US" sz="1400" dirty="0">
                <a:solidFill>
                  <a:schemeClr val="tx1"/>
                </a:solidFill>
                <a:effectLst/>
              </a:rPr>
            </a:br>
            <a:r>
              <a:rPr lang="en-US" sz="1400" dirty="0">
                <a:solidFill>
                  <a:schemeClr val="tx1"/>
                </a:solidFill>
                <a:effectLst/>
              </a:rPr>
              <a:t> </a:t>
            </a:r>
            <a:br>
              <a:rPr lang="en-US" sz="1400" dirty="0">
                <a:solidFill>
                  <a:schemeClr val="tx1"/>
                </a:solidFill>
                <a:effectLst/>
              </a:rPr>
            </a:br>
            <a:r>
              <a:rPr lang="en-US" sz="1400" dirty="0">
                <a:solidFill>
                  <a:schemeClr val="tx1"/>
                </a:solidFill>
                <a:effectLst/>
              </a:rPr>
              <a:t>All official complaints should in the first instance be made in writing to the Headteacher who will clarify the matter and then, if necessary, make the appropriate formal arrangements to investigate the matter and report back.</a:t>
            </a:r>
            <a:br>
              <a:rPr lang="en-US" sz="1400" dirty="0">
                <a:solidFill>
                  <a:schemeClr val="tx1"/>
                </a:solidFill>
                <a:effectLst/>
              </a:rPr>
            </a:br>
            <a:r>
              <a:rPr lang="en-US" sz="1400" dirty="0">
                <a:solidFill>
                  <a:schemeClr val="tx1"/>
                </a:solidFill>
                <a:effectLst/>
              </a:rPr>
              <a:t> </a:t>
            </a:r>
            <a:br>
              <a:rPr lang="en-US" sz="1400" dirty="0">
                <a:solidFill>
                  <a:schemeClr val="tx1"/>
                </a:solidFill>
                <a:effectLst/>
              </a:rPr>
            </a:br>
            <a:r>
              <a:rPr lang="en-US" sz="1400" dirty="0">
                <a:solidFill>
                  <a:schemeClr val="tx1"/>
                </a:solidFill>
                <a:effectLst/>
              </a:rPr>
              <a:t>In the event of an unsuccessful resolution then the matter should be referred, again in writing, to the Chair of Governors.  </a:t>
            </a:r>
            <a:r>
              <a:rPr lang="en-US" sz="1400" b="1" dirty="0">
                <a:solidFill>
                  <a:schemeClr val="tx1"/>
                </a:solidFill>
                <a:effectLst/>
              </a:rPr>
              <a:t>Please note that Governors should not be approached, officially or unofficially, as this would prejudice any investigation and disqualify them from any involvement in the proceedings.</a:t>
            </a:r>
            <a:br>
              <a:rPr lang="en-US" sz="1400" dirty="0">
                <a:solidFill>
                  <a:schemeClr val="tx1"/>
                </a:solidFill>
                <a:effectLst/>
              </a:rPr>
            </a:br>
            <a:r>
              <a:rPr lang="en-US" sz="1400" dirty="0">
                <a:solidFill>
                  <a:schemeClr val="tx1"/>
                </a:solidFill>
                <a:effectLst/>
              </a:rPr>
              <a:t> </a:t>
            </a:r>
            <a:br>
              <a:rPr lang="en-US" sz="1400" dirty="0">
                <a:solidFill>
                  <a:schemeClr val="tx1"/>
                </a:solidFill>
                <a:effectLst/>
              </a:rPr>
            </a:br>
            <a:r>
              <a:rPr lang="en-US" sz="1400" dirty="0">
                <a:solidFill>
                  <a:schemeClr val="tx1"/>
                </a:solidFill>
                <a:effectLst/>
              </a:rPr>
              <a:t>The Vale of Glamorgan LA may review the School’s procedure in dealing with the complaint but will not investigate or make a judgement on the decision itself. Investigation of complaints is entirely the responsibility of the School and the Governing Body.</a:t>
            </a:r>
            <a:br>
              <a:rPr lang="en-US" sz="1400" dirty="0">
                <a:solidFill>
                  <a:schemeClr val="tx1"/>
                </a:solidFill>
                <a:effectLst/>
              </a:rPr>
            </a:br>
            <a:r>
              <a:rPr lang="en-US" sz="1400" dirty="0">
                <a:solidFill>
                  <a:schemeClr val="tx1"/>
                </a:solidFill>
                <a:effectLst/>
              </a:rPr>
              <a:t> </a:t>
            </a:r>
            <a:br>
              <a:rPr lang="en-US" sz="1400" dirty="0">
                <a:solidFill>
                  <a:schemeClr val="tx1"/>
                </a:solidFill>
                <a:effectLst/>
              </a:rPr>
            </a:br>
            <a:r>
              <a:rPr lang="en-US" sz="1400" dirty="0">
                <a:solidFill>
                  <a:schemeClr val="tx1"/>
                </a:solidFill>
                <a:effectLst/>
              </a:rPr>
              <a:t>The school sincerely believes its effective relationships with parents and the local community, and the strenuous efforts it makes to satisfactorily resolve issues transparently, fairly, thoroughly and promptly via informal procedures, will mean that the above official procedures will be rarely called upon.  </a:t>
            </a:r>
            <a:endParaRPr lang="en-US" sz="1400" dirty="0">
              <a:solidFill>
                <a:schemeClr val="tx1"/>
              </a:solidFill>
            </a:endParaRPr>
          </a:p>
        </p:txBody>
      </p:sp>
      <p:sp>
        <p:nvSpPr>
          <p:cNvPr id="6" name="Date Placeholder 5">
            <a:extLst>
              <a:ext uri="{FF2B5EF4-FFF2-40B4-BE49-F238E27FC236}">
                <a16:creationId xmlns:a16="http://schemas.microsoft.com/office/drawing/2014/main" id="{FD89B374-20F2-E2FF-499E-40C760F3F492}"/>
              </a:ext>
            </a:extLst>
          </p:cNvPr>
          <p:cNvSpPr>
            <a:spLocks noGrp="1"/>
          </p:cNvSpPr>
          <p:nvPr>
            <p:ph type="dt" sz="half" idx="10"/>
          </p:nvPr>
        </p:nvSpPr>
        <p:spPr>
          <a:xfrm>
            <a:off x="7836461" y="451861"/>
            <a:ext cx="1437541" cy="365125"/>
          </a:xfrm>
        </p:spPr>
        <p:txBody>
          <a:bodyPr vert="horz" lIns="91440" tIns="45720" rIns="91440" bIns="45720" rtlCol="0" anchor="ctr">
            <a:normAutofit/>
          </a:bodyPr>
          <a:lstStyle/>
          <a:p>
            <a:pPr defTabSz="914400">
              <a:spcAft>
                <a:spcPts val="600"/>
              </a:spcAft>
            </a:pPr>
            <a:r>
              <a:rPr lang="en-US" noProof="0" dirty="0">
                <a:solidFill>
                  <a:schemeClr val="tx1">
                    <a:tint val="75000"/>
                  </a:schemeClr>
                </a:solidFill>
              </a:rPr>
              <a:t>2023  / 24</a:t>
            </a:r>
          </a:p>
        </p:txBody>
      </p:sp>
      <p:sp>
        <p:nvSpPr>
          <p:cNvPr id="7" name="Footer Placeholder 6">
            <a:extLst>
              <a:ext uri="{FF2B5EF4-FFF2-40B4-BE49-F238E27FC236}">
                <a16:creationId xmlns:a16="http://schemas.microsoft.com/office/drawing/2014/main" id="{6B192B24-72D2-A723-0FA2-142512F2AD23}"/>
              </a:ext>
            </a:extLst>
          </p:cNvPr>
          <p:cNvSpPr>
            <a:spLocks noGrp="1"/>
          </p:cNvSpPr>
          <p:nvPr>
            <p:ph type="ftr" sz="quarter" idx="11"/>
          </p:nvPr>
        </p:nvSpPr>
        <p:spPr>
          <a:xfrm>
            <a:off x="4766734" y="6014074"/>
            <a:ext cx="3404724" cy="365125"/>
          </a:xfrm>
        </p:spPr>
        <p:txBody>
          <a:bodyPr vert="horz" lIns="91440" tIns="45720" rIns="91440" bIns="45720" rtlCol="0" anchor="ctr">
            <a:normAutofit/>
          </a:bodyPr>
          <a:lstStyle/>
          <a:p>
            <a:pPr defTabSz="914400">
              <a:spcAft>
                <a:spcPts val="600"/>
              </a:spcAft>
            </a:pPr>
            <a:r>
              <a:rPr lang="en-US" kern="1200" noProof="0" dirty="0">
                <a:solidFill>
                  <a:schemeClr val="tx1">
                    <a:tint val="75000"/>
                  </a:schemeClr>
                </a:solidFill>
                <a:latin typeface="+mn-lt"/>
                <a:ea typeface="+mn-ea"/>
                <a:cs typeface="+mn-cs"/>
              </a:rPr>
              <a:t>Prospectus</a:t>
            </a:r>
            <a:endParaRPr lang="en-US" kern="1200" noProof="0">
              <a:solidFill>
                <a:schemeClr val="tx1">
                  <a:tint val="75000"/>
                </a:schemeClr>
              </a:solidFill>
              <a:latin typeface="+mn-lt"/>
              <a:ea typeface="+mn-ea"/>
              <a:cs typeface="+mn-cs"/>
            </a:endParaRPr>
          </a:p>
        </p:txBody>
      </p:sp>
      <p:sp>
        <p:nvSpPr>
          <p:cNvPr id="8" name="Slide Number Placeholder 7">
            <a:extLst>
              <a:ext uri="{FF2B5EF4-FFF2-40B4-BE49-F238E27FC236}">
                <a16:creationId xmlns:a16="http://schemas.microsoft.com/office/drawing/2014/main" id="{E227512D-F3D8-2B5B-E539-B50B9B46520D}"/>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294A09A9-5501-47C1-A89A-A340965A2BE2}" type="slidenum">
              <a:rPr lang="en-US" noProof="0">
                <a:solidFill>
                  <a:schemeClr val="accent1"/>
                </a:solidFill>
              </a:rPr>
              <a:pPr defTabSz="914400">
                <a:spcAft>
                  <a:spcPts val="600"/>
                </a:spcAft>
              </a:pPr>
              <a:t>14</a:t>
            </a:fld>
            <a:endParaRPr lang="en-US" noProof="0">
              <a:solidFill>
                <a:schemeClr val="accent1"/>
              </a:solidFill>
            </a:endParaRPr>
          </a:p>
        </p:txBody>
      </p:sp>
    </p:spTree>
    <p:extLst>
      <p:ext uri="{BB962C8B-B14F-4D97-AF65-F5344CB8AC3E}">
        <p14:creationId xmlns:p14="http://schemas.microsoft.com/office/powerpoint/2010/main" val="136451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70105F-12D9-EF7C-5ED7-F165969E394A}"/>
              </a:ext>
            </a:extLst>
          </p:cNvPr>
          <p:cNvSpPr>
            <a:spLocks noGrp="1"/>
          </p:cNvSpPr>
          <p:nvPr>
            <p:ph type="dt" sz="half" idx="10"/>
          </p:nvPr>
        </p:nvSpPr>
        <p:spPr>
          <a:xfrm>
            <a:off x="9018231" y="6041362"/>
            <a:ext cx="1550532"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2023 / 24</a:t>
            </a:r>
            <a:endParaRPr lang="en-US" kern="1200" noProof="0">
              <a:solidFill>
                <a:srgbClr val="FFFFFF"/>
              </a:solidFill>
              <a:latin typeface="+mn-lt"/>
              <a:ea typeface="+mn-ea"/>
              <a:cs typeface="+mn-cs"/>
            </a:endParaRPr>
          </a:p>
        </p:txBody>
      </p:sp>
      <p:sp>
        <p:nvSpPr>
          <p:cNvPr id="3" name="Footer Placeholder 2">
            <a:extLst>
              <a:ext uri="{FF2B5EF4-FFF2-40B4-BE49-F238E27FC236}">
                <a16:creationId xmlns:a16="http://schemas.microsoft.com/office/drawing/2014/main" id="{2FC0AA4C-8F25-2B43-2EA4-D42785C6B601}"/>
              </a:ext>
            </a:extLst>
          </p:cNvPr>
          <p:cNvSpPr>
            <a:spLocks noGrp="1"/>
          </p:cNvSpPr>
          <p:nvPr>
            <p:ph type="ftr" sz="quarter" idx="11"/>
          </p:nvPr>
        </p:nvSpPr>
        <p:spPr>
          <a:xfrm>
            <a:off x="1333502" y="6041362"/>
            <a:ext cx="5641444" cy="365125"/>
          </a:xfrm>
        </p:spPr>
        <p:txBody>
          <a:bodyPr vert="horz" lIns="91440" tIns="45720" rIns="91440" bIns="45720" rtlCol="0" anchor="ctr">
            <a:normAutofit/>
          </a:bodyPr>
          <a:lstStyle/>
          <a:p>
            <a:pPr>
              <a:spcAft>
                <a:spcPts val="600"/>
              </a:spcAft>
            </a:pPr>
            <a:r>
              <a:rPr lang="en-US" kern="1200" noProof="0" dirty="0">
                <a:solidFill>
                  <a:schemeClr val="tx1">
                    <a:tint val="75000"/>
                  </a:schemeClr>
                </a:solidFill>
                <a:latin typeface="+mn-lt"/>
                <a:ea typeface="+mn-ea"/>
                <a:cs typeface="+mn-cs"/>
              </a:rPr>
              <a:t>Prospectus</a:t>
            </a:r>
          </a:p>
        </p:txBody>
      </p:sp>
      <p:sp>
        <p:nvSpPr>
          <p:cNvPr id="4" name="Slide Number Placeholder 3">
            <a:extLst>
              <a:ext uri="{FF2B5EF4-FFF2-40B4-BE49-F238E27FC236}">
                <a16:creationId xmlns:a16="http://schemas.microsoft.com/office/drawing/2014/main" id="{0B133404-67CA-DE98-A708-0184A2FD4BB0}"/>
              </a:ext>
            </a:extLst>
          </p:cNvPr>
          <p:cNvSpPr>
            <a:spLocks noGrp="1"/>
          </p:cNvSpPr>
          <p:nvPr>
            <p:ph type="sldNum" sz="quarter" idx="12"/>
          </p:nvPr>
        </p:nvSpPr>
        <p:spPr>
          <a:xfrm>
            <a:off x="10656530" y="6041362"/>
            <a:ext cx="683339" cy="365125"/>
          </a:xfrm>
        </p:spPr>
        <p:txBody>
          <a:bodyPr vert="horz" lIns="91440" tIns="45720" rIns="91440" bIns="45720" rtlCol="0" anchor="ctr">
            <a:normAutofit/>
          </a:bodyPr>
          <a:lstStyle/>
          <a:p>
            <a:pPr>
              <a:spcAft>
                <a:spcPts val="600"/>
              </a:spcAft>
            </a:pPr>
            <a:fld id="{294A09A9-5501-47C1-A89A-A340965A2BE2}" type="slidenum">
              <a:rPr lang="en-US" kern="1200" noProof="0">
                <a:solidFill>
                  <a:srgbClr val="FFFFFF"/>
                </a:solidFill>
                <a:latin typeface="+mn-lt"/>
                <a:ea typeface="+mn-ea"/>
                <a:cs typeface="+mn-cs"/>
              </a:rPr>
              <a:pPr>
                <a:spcAft>
                  <a:spcPts val="600"/>
                </a:spcAft>
              </a:pPr>
              <a:t>15</a:t>
            </a:fld>
            <a:endParaRPr lang="en-US" kern="1200" noProof="0">
              <a:solidFill>
                <a:srgbClr val="FFFFFF"/>
              </a:solidFill>
              <a:latin typeface="+mn-lt"/>
              <a:ea typeface="+mn-ea"/>
              <a:cs typeface="+mn-cs"/>
            </a:endParaRPr>
          </a:p>
        </p:txBody>
      </p:sp>
      <p:sp>
        <p:nvSpPr>
          <p:cNvPr id="6" name="TextBox 5">
            <a:extLst>
              <a:ext uri="{FF2B5EF4-FFF2-40B4-BE49-F238E27FC236}">
                <a16:creationId xmlns:a16="http://schemas.microsoft.com/office/drawing/2014/main" id="{D1D30DAA-B087-33FC-3A16-8B5AE4E43DD7}"/>
              </a:ext>
            </a:extLst>
          </p:cNvPr>
          <p:cNvSpPr txBox="1"/>
          <p:nvPr/>
        </p:nvSpPr>
        <p:spPr>
          <a:xfrm>
            <a:off x="210068" y="4061227"/>
            <a:ext cx="9420141" cy="3429260"/>
          </a:xfrm>
          <a:prstGeom prst="rect">
            <a:avLst/>
          </a:prstGeom>
        </p:spPr>
        <p:txBody>
          <a:bodyPr vert="horz" lIns="91440" tIns="45720" rIns="91440" bIns="45720" rtlCol="0">
            <a:normAutofit/>
          </a:bodyPr>
          <a:lstStyle/>
          <a:p>
            <a:pPr>
              <a:spcBef>
                <a:spcPts val="1000"/>
              </a:spcBef>
              <a:buClr>
                <a:schemeClr val="accent1"/>
              </a:buClr>
              <a:buSzPct val="80000"/>
            </a:pPr>
            <a:r>
              <a:rPr kumimoji="0" lang="en-US" b="1" i="0" u="none" strike="noStrike" cap="none" spc="0" normalizeH="0" baseline="0" noProof="0" dirty="0">
                <a:ln>
                  <a:noFill/>
                </a:ln>
                <a:solidFill>
                  <a:srgbClr val="00B050"/>
                </a:solidFill>
                <a:effectLst/>
                <a:uLnTx/>
                <a:uFillTx/>
              </a:rPr>
              <a:t>Charging</a:t>
            </a:r>
            <a:br>
              <a:rPr kumimoji="0" lang="en-US" b="1" i="0" u="none" strike="noStrike" cap="none" spc="0" normalizeH="0" baseline="0" noProof="0" dirty="0">
                <a:ln>
                  <a:noFill/>
                </a:ln>
                <a:solidFill>
                  <a:srgbClr val="00B050"/>
                </a:solidFill>
                <a:effectLst/>
                <a:uLnTx/>
                <a:uFillTx/>
              </a:rPr>
            </a:br>
            <a:r>
              <a:rPr kumimoji="0" lang="en-US" b="0" i="0" u="none" strike="noStrike" cap="none" spc="0" normalizeH="0" baseline="0" noProof="0" dirty="0">
                <a:ln>
                  <a:noFill/>
                </a:ln>
                <a:solidFill>
                  <a:srgbClr val="00B050"/>
                </a:solidFill>
                <a:effectLst/>
                <a:uLnTx/>
                <a:uFillTx/>
              </a:rPr>
              <a:t> </a:t>
            </a:r>
            <a:br>
              <a:rPr kumimoji="0" lang="en-US" b="0" i="0" u="none" strike="noStrike" cap="none" spc="0" normalizeH="0" baseline="0" noProof="0" dirty="0">
                <a:ln>
                  <a:noFill/>
                </a:ln>
                <a:solidFill>
                  <a:srgbClr val="00B050"/>
                </a:solidFill>
                <a:effectLst/>
                <a:uLnTx/>
                <a:uFillTx/>
              </a:rPr>
            </a:br>
            <a:r>
              <a:rPr kumimoji="0" lang="en-US" b="0" i="0" u="none" strike="noStrike" cap="none" spc="0" normalizeH="0" baseline="0" noProof="0" dirty="0">
                <a:ln>
                  <a:noFill/>
                </a:ln>
                <a:solidFill>
                  <a:srgbClr val="00B050"/>
                </a:solidFill>
                <a:effectLst/>
                <a:uLnTx/>
                <a:uFillTx/>
              </a:rPr>
              <a:t>Parents will be requested to make a contribution towards any school </a:t>
            </a:r>
            <a:r>
              <a:rPr kumimoji="0" lang="en-US" b="0" i="0" u="none" strike="noStrike" cap="none" spc="0" normalizeH="0" baseline="0" noProof="0" dirty="0" err="1">
                <a:ln>
                  <a:noFill/>
                </a:ln>
                <a:solidFill>
                  <a:srgbClr val="00B050"/>
                </a:solidFill>
                <a:effectLst/>
                <a:uLnTx/>
                <a:uFillTx/>
              </a:rPr>
              <a:t>organised</a:t>
            </a:r>
            <a:r>
              <a:rPr kumimoji="0" lang="en-US" b="0" i="0" u="none" strike="noStrike" cap="none" spc="0" normalizeH="0" baseline="0" noProof="0" dirty="0">
                <a:ln>
                  <a:noFill/>
                </a:ln>
                <a:solidFill>
                  <a:srgbClr val="00B050"/>
                </a:solidFill>
                <a:effectLst/>
                <a:uLnTx/>
                <a:uFillTx/>
              </a:rPr>
              <a:t> function where a fee is charged to the school.  If insufficient contributions are forthcoming, indicating that a deficit may arise which will have to be met by the school, then the school reserves the right to cancel the function.  With the exception of non-returnable deposits, all paid monies will be returned in full.</a:t>
            </a:r>
            <a:endParaRPr lang="en-US" dirty="0">
              <a:solidFill>
                <a:srgbClr val="00B050"/>
              </a:solidFill>
            </a:endParaRPr>
          </a:p>
        </p:txBody>
      </p:sp>
      <p:sp>
        <p:nvSpPr>
          <p:cNvPr id="5" name="TextBox 4">
            <a:extLst>
              <a:ext uri="{FF2B5EF4-FFF2-40B4-BE49-F238E27FC236}">
                <a16:creationId xmlns:a16="http://schemas.microsoft.com/office/drawing/2014/main" id="{0C14DE72-E1C5-1FB4-5BFF-1633B3C984B8}"/>
              </a:ext>
            </a:extLst>
          </p:cNvPr>
          <p:cNvSpPr txBox="1"/>
          <p:nvPr/>
        </p:nvSpPr>
        <p:spPr>
          <a:xfrm>
            <a:off x="278685" y="2347451"/>
            <a:ext cx="10026663" cy="1477328"/>
          </a:xfrm>
          <a:prstGeom prst="rect">
            <a:avLst/>
          </a:prstGeom>
          <a:noFill/>
        </p:spPr>
        <p:txBody>
          <a:bodyPr wrap="square" rtlCol="0">
            <a:spAutoFit/>
          </a:bodyPr>
          <a:lstStyle/>
          <a:p>
            <a:r>
              <a:rPr lang="en-US" b="1" dirty="0">
                <a:solidFill>
                  <a:srgbClr val="7030A0"/>
                </a:solidFill>
              </a:rPr>
              <a:t>Administering medication</a:t>
            </a:r>
          </a:p>
          <a:p>
            <a:endParaRPr lang="en-US" b="1" dirty="0">
              <a:solidFill>
                <a:srgbClr val="7030A0"/>
              </a:solidFill>
            </a:endParaRPr>
          </a:p>
          <a:p>
            <a:r>
              <a:rPr lang="en-US" dirty="0">
                <a:solidFill>
                  <a:srgbClr val="7030A0"/>
                </a:solidFill>
              </a:rPr>
              <a:t>A member of the  Leadership Team will administer medication during the day. Our expectation is that parents complete the appropriate forms and ensure that there is sufficient medication in school. We also expect parents to inform the school of any changes to the medication. </a:t>
            </a:r>
            <a:endParaRPr lang="en-GB" dirty="0">
              <a:solidFill>
                <a:srgbClr val="7030A0"/>
              </a:solidFill>
            </a:endParaRPr>
          </a:p>
        </p:txBody>
      </p:sp>
      <p:sp>
        <p:nvSpPr>
          <p:cNvPr id="7" name="TextBox 6">
            <a:extLst>
              <a:ext uri="{FF2B5EF4-FFF2-40B4-BE49-F238E27FC236}">
                <a16:creationId xmlns:a16="http://schemas.microsoft.com/office/drawing/2014/main" id="{1175F677-342D-F26F-8B7A-67ABB8CA4141}"/>
              </a:ext>
            </a:extLst>
          </p:cNvPr>
          <p:cNvSpPr txBox="1"/>
          <p:nvPr/>
        </p:nvSpPr>
        <p:spPr>
          <a:xfrm>
            <a:off x="270934" y="551149"/>
            <a:ext cx="9797348" cy="1754326"/>
          </a:xfrm>
          <a:prstGeom prst="rect">
            <a:avLst/>
          </a:prstGeom>
          <a:noFill/>
        </p:spPr>
        <p:txBody>
          <a:bodyPr wrap="square" rtlCol="0">
            <a:spAutoFit/>
          </a:bodyPr>
          <a:lstStyle/>
          <a:p>
            <a:r>
              <a:rPr lang="en-US" b="1" dirty="0">
                <a:solidFill>
                  <a:srgbClr val="0070C0"/>
                </a:solidFill>
              </a:rPr>
              <a:t>Vehicle Access</a:t>
            </a:r>
          </a:p>
          <a:p>
            <a:endParaRPr lang="en-US" b="1" dirty="0">
              <a:solidFill>
                <a:srgbClr val="0070C0"/>
              </a:solidFill>
            </a:endParaRPr>
          </a:p>
          <a:p>
            <a:r>
              <a:rPr lang="en-US" dirty="0">
                <a:solidFill>
                  <a:srgbClr val="0070C0"/>
                </a:solidFill>
              </a:rPr>
              <a:t>We do not allow any vehicle access during the school day. The gates are locked between 8.30 a.m. and 3.45 p.m.</a:t>
            </a:r>
          </a:p>
          <a:p>
            <a:r>
              <a:rPr lang="en-US" dirty="0">
                <a:solidFill>
                  <a:srgbClr val="0070C0"/>
                </a:solidFill>
              </a:rPr>
              <a:t>Any vehicles requiring access must contact the school office before accessing the site. </a:t>
            </a:r>
          </a:p>
          <a:p>
            <a:endParaRPr lang="en-GB" dirty="0">
              <a:solidFill>
                <a:srgbClr val="0070C0"/>
              </a:solidFill>
            </a:endParaRPr>
          </a:p>
        </p:txBody>
      </p:sp>
    </p:spTree>
    <p:extLst>
      <p:ext uri="{BB962C8B-B14F-4D97-AF65-F5344CB8AC3E}">
        <p14:creationId xmlns:p14="http://schemas.microsoft.com/office/powerpoint/2010/main" val="3522092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B825A4-D9C3-B4AD-3232-01078DEEF89D}"/>
              </a:ext>
            </a:extLst>
          </p:cNvPr>
          <p:cNvSpPr>
            <a:spLocks noGrp="1"/>
          </p:cNvSpPr>
          <p:nvPr>
            <p:ph type="dt" sz="half" idx="10"/>
          </p:nvPr>
        </p:nvSpPr>
        <p:spPr>
          <a:xfrm>
            <a:off x="9378068" y="6411619"/>
            <a:ext cx="911939" cy="365125"/>
          </a:xfrm>
        </p:spPr>
        <p:txBody>
          <a:bodyPr>
            <a:normAutofit/>
          </a:bodyPr>
          <a:lstStyle/>
          <a:p>
            <a:pPr rtl="0">
              <a:spcAft>
                <a:spcPts val="600"/>
              </a:spcAft>
            </a:pPr>
            <a:r>
              <a:rPr lang="en-US" dirty="0">
                <a:solidFill>
                  <a:srgbClr val="FFFFFF"/>
                </a:solidFill>
              </a:rPr>
              <a:t>2023 / 24</a:t>
            </a:r>
            <a:endParaRPr lang="en-GB" noProof="0" dirty="0">
              <a:solidFill>
                <a:srgbClr val="FFFFFF"/>
              </a:solidFill>
            </a:endParaRPr>
          </a:p>
        </p:txBody>
      </p:sp>
      <p:sp>
        <p:nvSpPr>
          <p:cNvPr id="3" name="Footer Placeholder 2">
            <a:extLst>
              <a:ext uri="{FF2B5EF4-FFF2-40B4-BE49-F238E27FC236}">
                <a16:creationId xmlns:a16="http://schemas.microsoft.com/office/drawing/2014/main" id="{B55DC991-E518-B3D1-24DC-A0608ABF9DB8}"/>
              </a:ext>
            </a:extLst>
          </p:cNvPr>
          <p:cNvSpPr>
            <a:spLocks noGrp="1"/>
          </p:cNvSpPr>
          <p:nvPr>
            <p:ph type="ftr" sz="quarter" idx="11"/>
          </p:nvPr>
        </p:nvSpPr>
        <p:spPr>
          <a:xfrm>
            <a:off x="653889" y="6411619"/>
            <a:ext cx="6297612" cy="365125"/>
          </a:xfrm>
        </p:spPr>
        <p:txBody>
          <a:bodyPr>
            <a:normAutofit/>
          </a:bodyPr>
          <a:lstStyle/>
          <a:p>
            <a:pPr rtl="0">
              <a:spcAft>
                <a:spcPts val="600"/>
              </a:spcAft>
            </a:pPr>
            <a:r>
              <a:rPr lang="en-US" noProof="0" dirty="0">
                <a:solidFill>
                  <a:srgbClr val="FFFFFF"/>
                </a:solidFill>
              </a:rPr>
              <a:t>Prospectus </a:t>
            </a:r>
            <a:endParaRPr lang="en-GB" noProof="0" dirty="0">
              <a:solidFill>
                <a:srgbClr val="FFFFFF"/>
              </a:solidFill>
            </a:endParaRPr>
          </a:p>
        </p:txBody>
      </p:sp>
      <p:sp>
        <p:nvSpPr>
          <p:cNvPr id="4" name="Slide Number Placeholder 3">
            <a:extLst>
              <a:ext uri="{FF2B5EF4-FFF2-40B4-BE49-F238E27FC236}">
                <a16:creationId xmlns:a16="http://schemas.microsoft.com/office/drawing/2014/main" id="{C3C88D75-C310-E2F8-8BE9-C1D64875E4EA}"/>
              </a:ext>
            </a:extLst>
          </p:cNvPr>
          <p:cNvSpPr>
            <a:spLocks noGrp="1"/>
          </p:cNvSpPr>
          <p:nvPr>
            <p:ph type="sldNum" sz="quarter" idx="12"/>
          </p:nvPr>
        </p:nvSpPr>
        <p:spPr>
          <a:xfrm>
            <a:off x="10865194" y="6411619"/>
            <a:ext cx="683339" cy="365125"/>
          </a:xfrm>
        </p:spPr>
        <p:txBody>
          <a:bodyPr>
            <a:normAutofit/>
          </a:bodyPr>
          <a:lstStyle/>
          <a:p>
            <a:pPr rtl="0">
              <a:spcAft>
                <a:spcPts val="600"/>
              </a:spcAft>
            </a:pPr>
            <a:fld id="{294A09A9-5501-47C1-A89A-A340965A2BE2}" type="slidenum">
              <a:rPr lang="en-GB" noProof="0">
                <a:solidFill>
                  <a:srgbClr val="FFFFFF"/>
                </a:solidFill>
              </a:rPr>
              <a:pPr rtl="0">
                <a:spcAft>
                  <a:spcPts val="600"/>
                </a:spcAft>
              </a:pPr>
              <a:t>16</a:t>
            </a:fld>
            <a:endParaRPr lang="en-GB" noProof="0">
              <a:solidFill>
                <a:srgbClr val="FFFFFF"/>
              </a:solidFill>
            </a:endParaRPr>
          </a:p>
        </p:txBody>
      </p:sp>
      <p:sp>
        <p:nvSpPr>
          <p:cNvPr id="5" name="TextBox 4">
            <a:extLst>
              <a:ext uri="{FF2B5EF4-FFF2-40B4-BE49-F238E27FC236}">
                <a16:creationId xmlns:a16="http://schemas.microsoft.com/office/drawing/2014/main" id="{00A49C47-6093-27A7-B2FC-364B66F618E7}"/>
              </a:ext>
            </a:extLst>
          </p:cNvPr>
          <p:cNvSpPr txBox="1"/>
          <p:nvPr/>
        </p:nvSpPr>
        <p:spPr>
          <a:xfrm>
            <a:off x="1083903" y="833096"/>
            <a:ext cx="6781800" cy="6801862"/>
          </a:xfrm>
          <a:prstGeom prst="rect">
            <a:avLst/>
          </a:prstGeom>
          <a:noFill/>
        </p:spPr>
        <p:txBody>
          <a:bodyPr wrap="square" rtlCol="0">
            <a:spAutoFit/>
          </a:bodyPr>
          <a:lstStyle/>
          <a:p>
            <a:pPr algn="ctr"/>
            <a:r>
              <a:rPr lang="en-US" sz="2400" dirty="0">
                <a:solidFill>
                  <a:schemeClr val="accent2"/>
                </a:solidFill>
              </a:rPr>
              <a:t>Attendance</a:t>
            </a:r>
          </a:p>
          <a:p>
            <a:r>
              <a:rPr lang="en-US" sz="1600" dirty="0">
                <a:solidFill>
                  <a:srgbClr val="0070C0"/>
                </a:solidFill>
              </a:rPr>
              <a:t>Attendance is a key priority for our school. Attendance is monitored weekly and parents are contacted if there are concerns  for their child’s attendance. If the school feel it is necessary they will make a referral to the Inclusion Service. </a:t>
            </a:r>
          </a:p>
          <a:p>
            <a:endParaRPr lang="en-US" sz="1600" dirty="0">
              <a:solidFill>
                <a:srgbClr val="0070C0"/>
              </a:solidFill>
            </a:endParaRPr>
          </a:p>
          <a:p>
            <a:r>
              <a:rPr lang="en-US" sz="1600" dirty="0">
                <a:solidFill>
                  <a:srgbClr val="0070C0"/>
                </a:solidFill>
              </a:rPr>
              <a:t>Our school target this year is 92%</a:t>
            </a:r>
            <a:r>
              <a:rPr lang="en-US" sz="1600" dirty="0">
                <a:solidFill>
                  <a:schemeClr val="accent2"/>
                </a:solidFill>
              </a:rPr>
              <a:t> </a:t>
            </a:r>
          </a:p>
          <a:p>
            <a:endParaRPr lang="en-US" sz="1600" dirty="0">
              <a:solidFill>
                <a:schemeClr val="accent2"/>
              </a:solidFill>
            </a:endParaRPr>
          </a:p>
          <a:p>
            <a:r>
              <a:rPr lang="en-US" sz="1600" dirty="0">
                <a:solidFill>
                  <a:schemeClr val="accent2"/>
                </a:solidFill>
              </a:rPr>
              <a:t>Our expectation is – </a:t>
            </a:r>
          </a:p>
          <a:p>
            <a:pPr marL="342900" indent="-342900">
              <a:buFont typeface="Arial" panose="020B0604020202020204" pitchFamily="34" charset="0"/>
              <a:buChar char="•"/>
            </a:pPr>
            <a:r>
              <a:rPr lang="en-US" sz="1600" dirty="0">
                <a:solidFill>
                  <a:schemeClr val="accent2"/>
                </a:solidFill>
              </a:rPr>
              <a:t>Parents will contact the school on the morning of an absence and provide a reason for absence</a:t>
            </a:r>
          </a:p>
          <a:p>
            <a:pPr marL="342900" indent="-342900">
              <a:buFont typeface="Arial" panose="020B0604020202020204" pitchFamily="34" charset="0"/>
              <a:buChar char="•"/>
            </a:pPr>
            <a:r>
              <a:rPr lang="en-US" sz="1600" dirty="0">
                <a:solidFill>
                  <a:schemeClr val="accent2"/>
                </a:solidFill>
              </a:rPr>
              <a:t>The school admin officer will contact the parents of any child whose absence isn’t explained</a:t>
            </a:r>
            <a:r>
              <a:rPr lang="en-US" sz="2000" dirty="0">
                <a:solidFill>
                  <a:schemeClr val="accent2"/>
                </a:solidFill>
              </a:rPr>
              <a:t>. </a:t>
            </a:r>
          </a:p>
          <a:p>
            <a:pPr marL="342900" indent="-342900">
              <a:buFont typeface="Arial" panose="020B0604020202020204" pitchFamily="34" charset="0"/>
              <a:buChar char="•"/>
            </a:pPr>
            <a:r>
              <a:rPr lang="en-US" sz="1600" dirty="0">
                <a:solidFill>
                  <a:schemeClr val="accent2"/>
                </a:solidFill>
              </a:rPr>
              <a:t>The school will make contact with parents on day 3 of an illness – unless it is an illness expected to exceed 3 days absence</a:t>
            </a:r>
          </a:p>
          <a:p>
            <a:pPr marL="342900" indent="-342900">
              <a:buFont typeface="Arial" panose="020B0604020202020204" pitchFamily="34" charset="0"/>
              <a:buChar char="•"/>
            </a:pPr>
            <a:r>
              <a:rPr lang="en-US" sz="1600" dirty="0">
                <a:solidFill>
                  <a:schemeClr val="accent2"/>
                </a:solidFill>
              </a:rPr>
              <a:t>The Attendance Officer will monitor attendance weekly</a:t>
            </a:r>
          </a:p>
          <a:p>
            <a:pPr marL="342900" indent="-342900">
              <a:buFont typeface="Arial" panose="020B0604020202020204" pitchFamily="34" charset="0"/>
              <a:buChar char="•"/>
            </a:pPr>
            <a:r>
              <a:rPr lang="en-US" sz="1600" dirty="0">
                <a:solidFill>
                  <a:schemeClr val="accent2"/>
                </a:solidFill>
              </a:rPr>
              <a:t>Parents will be contacted if their child’s absence is below 91%</a:t>
            </a:r>
          </a:p>
          <a:p>
            <a:pPr marL="342900" indent="-342900">
              <a:buFont typeface="Arial" panose="020B0604020202020204" pitchFamily="34" charset="0"/>
              <a:buChar char="•"/>
            </a:pPr>
            <a:r>
              <a:rPr lang="en-US" sz="1600" dirty="0">
                <a:solidFill>
                  <a:schemeClr val="accent2"/>
                </a:solidFill>
              </a:rPr>
              <a:t>If there is no improvement after 3 weeks a referral will be made to the Inclusion service. </a:t>
            </a:r>
          </a:p>
          <a:p>
            <a:pPr marL="342900" indent="-342900">
              <a:buFont typeface="Arial" panose="020B0604020202020204" pitchFamily="34" charset="0"/>
              <a:buChar char="•"/>
            </a:pPr>
            <a:r>
              <a:rPr lang="en-US" sz="1600" dirty="0">
                <a:solidFill>
                  <a:schemeClr val="accent2"/>
                </a:solidFill>
              </a:rPr>
              <a:t>A reward system will be in place for children above 91% attendance</a:t>
            </a:r>
          </a:p>
          <a:p>
            <a:pPr marL="342900" indent="-342900">
              <a:buFont typeface="Arial" panose="020B0604020202020204" pitchFamily="34" charset="0"/>
              <a:buChar char="•"/>
            </a:pPr>
            <a:r>
              <a:rPr lang="en-US" sz="1600" dirty="0">
                <a:solidFill>
                  <a:schemeClr val="accent2"/>
                </a:solidFill>
              </a:rPr>
              <a:t>Family Holidays in term time will not be </a:t>
            </a:r>
            <a:r>
              <a:rPr lang="en-US" sz="1600" dirty="0" err="1">
                <a:solidFill>
                  <a:schemeClr val="accent2"/>
                </a:solidFill>
              </a:rPr>
              <a:t>authorised</a:t>
            </a:r>
            <a:endParaRPr lang="en-US" sz="1600" dirty="0">
              <a:solidFill>
                <a:schemeClr val="accent2"/>
              </a:solidFill>
            </a:endParaRPr>
          </a:p>
          <a:p>
            <a:pPr marL="342900" indent="-342900">
              <a:buFont typeface="Arial" panose="020B0604020202020204" pitchFamily="34" charset="0"/>
              <a:buChar char="•"/>
            </a:pPr>
            <a:endParaRPr lang="en-US" sz="1600" dirty="0">
              <a:solidFill>
                <a:schemeClr val="accent2"/>
              </a:solidFill>
            </a:endParaRPr>
          </a:p>
          <a:p>
            <a:pPr algn="ctr"/>
            <a:endParaRPr lang="en-US" sz="2400" dirty="0">
              <a:solidFill>
                <a:schemeClr val="accent2"/>
              </a:solidFill>
            </a:endParaRPr>
          </a:p>
          <a:p>
            <a:pPr algn="ctr"/>
            <a:endParaRPr lang="en-US" sz="2400" dirty="0">
              <a:solidFill>
                <a:schemeClr val="accent2"/>
              </a:solidFill>
            </a:endParaRPr>
          </a:p>
          <a:p>
            <a:r>
              <a:rPr lang="en-US" sz="2400" dirty="0">
                <a:solidFill>
                  <a:schemeClr val="accent2"/>
                </a:solidFill>
              </a:rPr>
              <a:t> </a:t>
            </a:r>
            <a:endParaRPr lang="en-GB" sz="2400" dirty="0">
              <a:solidFill>
                <a:schemeClr val="accent2"/>
              </a:solidFill>
            </a:endParaRPr>
          </a:p>
        </p:txBody>
      </p:sp>
      <p:pic>
        <p:nvPicPr>
          <p:cNvPr id="7" name="Picture 6">
            <a:extLst>
              <a:ext uri="{FF2B5EF4-FFF2-40B4-BE49-F238E27FC236}">
                <a16:creationId xmlns:a16="http://schemas.microsoft.com/office/drawing/2014/main" id="{48CD90A7-0D6F-C36D-3A99-BDDFD6B3C5C9}"/>
              </a:ext>
            </a:extLst>
          </p:cNvPr>
          <p:cNvPicPr>
            <a:picLocks noChangeAspect="1"/>
          </p:cNvPicPr>
          <p:nvPr/>
        </p:nvPicPr>
        <p:blipFill>
          <a:blip r:embed="rId2"/>
          <a:stretch>
            <a:fillRect/>
          </a:stretch>
        </p:blipFill>
        <p:spPr>
          <a:xfrm>
            <a:off x="8859898" y="984965"/>
            <a:ext cx="3210182" cy="4280243"/>
          </a:xfrm>
          <a:prstGeom prst="rect">
            <a:avLst/>
          </a:prstGeom>
        </p:spPr>
      </p:pic>
    </p:spTree>
    <p:extLst>
      <p:ext uri="{BB962C8B-B14F-4D97-AF65-F5344CB8AC3E}">
        <p14:creationId xmlns:p14="http://schemas.microsoft.com/office/powerpoint/2010/main" val="297843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DBFB16-87C9-6733-6792-0339E4AFDADC}"/>
              </a:ext>
            </a:extLst>
          </p:cNvPr>
          <p:cNvSpPr txBox="1"/>
          <p:nvPr/>
        </p:nvSpPr>
        <p:spPr>
          <a:xfrm>
            <a:off x="5209563" y="1533525"/>
            <a:ext cx="4853585" cy="4686300"/>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buSzPct val="80000"/>
            </a:pPr>
            <a:r>
              <a:rPr lang="en-US" sz="2200" b="1" dirty="0">
                <a:solidFill>
                  <a:srgbClr val="00B050"/>
                </a:solidFill>
              </a:rPr>
              <a:t>School Uniform</a:t>
            </a:r>
          </a:p>
          <a:p>
            <a:pPr>
              <a:lnSpc>
                <a:spcPct val="90000"/>
              </a:lnSpc>
              <a:spcBef>
                <a:spcPts val="1000"/>
              </a:spcBef>
              <a:buClr>
                <a:schemeClr val="accent1"/>
              </a:buClr>
              <a:buSzPct val="80000"/>
              <a:buFont typeface="Wingdings 3" charset="2"/>
              <a:buChar char=""/>
            </a:pPr>
            <a:endParaRPr lang="en-US" sz="1200" b="1" dirty="0">
              <a:solidFill>
                <a:srgbClr val="0070C0"/>
              </a:solidFill>
            </a:endParaRPr>
          </a:p>
          <a:p>
            <a:pPr>
              <a:lnSpc>
                <a:spcPct val="90000"/>
              </a:lnSpc>
              <a:spcBef>
                <a:spcPts val="1000"/>
              </a:spcBef>
              <a:buClr>
                <a:schemeClr val="accent1"/>
              </a:buClr>
              <a:buSzPct val="80000"/>
              <a:buFont typeface="Wingdings 3" charset="2"/>
              <a:buChar char=""/>
            </a:pPr>
            <a:r>
              <a:rPr lang="en-US" sz="1200" dirty="0">
                <a:solidFill>
                  <a:srgbClr val="0070C0"/>
                </a:solidFill>
              </a:rPr>
              <a:t>Our expectation is that the children wear school </a:t>
            </a:r>
            <a:r>
              <a:rPr lang="en-US" sz="1200" dirty="0" err="1">
                <a:solidFill>
                  <a:srgbClr val="0070C0"/>
                </a:solidFill>
              </a:rPr>
              <a:t>colours</a:t>
            </a:r>
            <a:r>
              <a:rPr lang="en-US" sz="1200" dirty="0">
                <a:solidFill>
                  <a:srgbClr val="0070C0"/>
                </a:solidFill>
              </a:rPr>
              <a:t>. Badged uniform is available from our suppliers </a:t>
            </a:r>
            <a:r>
              <a:rPr lang="en-US" sz="1200" dirty="0" err="1">
                <a:solidFill>
                  <a:srgbClr val="0070C0"/>
                </a:solidFill>
              </a:rPr>
              <a:t>Ruckleys</a:t>
            </a:r>
            <a:r>
              <a:rPr lang="en-US" sz="1200" dirty="0">
                <a:solidFill>
                  <a:srgbClr val="0070C0"/>
                </a:solidFill>
              </a:rPr>
              <a:t> and A Class Apart, however this is not a requirement.</a:t>
            </a:r>
          </a:p>
          <a:p>
            <a:pPr>
              <a:lnSpc>
                <a:spcPct val="90000"/>
              </a:lnSpc>
              <a:spcBef>
                <a:spcPts val="1000"/>
              </a:spcBef>
              <a:buClr>
                <a:schemeClr val="accent1"/>
              </a:buClr>
              <a:buSzPct val="80000"/>
              <a:buFont typeface="Wingdings 3" charset="2"/>
              <a:buChar char=""/>
            </a:pPr>
            <a:r>
              <a:rPr lang="en-US" sz="1200" dirty="0">
                <a:solidFill>
                  <a:srgbClr val="0070C0"/>
                </a:solidFill>
              </a:rPr>
              <a:t>Our uniform is </a:t>
            </a:r>
          </a:p>
          <a:p>
            <a:pPr>
              <a:lnSpc>
                <a:spcPct val="90000"/>
              </a:lnSpc>
              <a:spcBef>
                <a:spcPts val="1000"/>
              </a:spcBef>
              <a:buClr>
                <a:schemeClr val="accent1"/>
              </a:buClr>
              <a:buSzPct val="80000"/>
              <a:buFont typeface="Wingdings 3" charset="2"/>
              <a:buChar char=""/>
            </a:pPr>
            <a:r>
              <a:rPr lang="en-US" sz="1200" dirty="0">
                <a:solidFill>
                  <a:srgbClr val="0070C0"/>
                </a:solidFill>
              </a:rPr>
              <a:t>Black joggers, trousers or skirt</a:t>
            </a:r>
          </a:p>
          <a:p>
            <a:pPr>
              <a:lnSpc>
                <a:spcPct val="90000"/>
              </a:lnSpc>
              <a:spcBef>
                <a:spcPts val="1000"/>
              </a:spcBef>
              <a:buClr>
                <a:schemeClr val="accent1"/>
              </a:buClr>
              <a:buSzPct val="80000"/>
              <a:buFont typeface="Wingdings 3" charset="2"/>
              <a:buChar char=""/>
            </a:pPr>
            <a:r>
              <a:rPr lang="en-US" sz="1200" dirty="0">
                <a:solidFill>
                  <a:srgbClr val="0070C0"/>
                </a:solidFill>
              </a:rPr>
              <a:t>White, black or yellow polo shirt</a:t>
            </a:r>
          </a:p>
          <a:p>
            <a:pPr>
              <a:lnSpc>
                <a:spcPct val="90000"/>
              </a:lnSpc>
              <a:spcBef>
                <a:spcPts val="1000"/>
              </a:spcBef>
              <a:buClr>
                <a:schemeClr val="accent1"/>
              </a:buClr>
              <a:buSzPct val="80000"/>
              <a:buFont typeface="Wingdings 3" charset="2"/>
              <a:buChar char=""/>
            </a:pPr>
            <a:r>
              <a:rPr lang="en-US" sz="1200" dirty="0">
                <a:solidFill>
                  <a:srgbClr val="0070C0"/>
                </a:solidFill>
              </a:rPr>
              <a:t>Black sweatshirt</a:t>
            </a:r>
          </a:p>
          <a:p>
            <a:pPr>
              <a:lnSpc>
                <a:spcPct val="90000"/>
              </a:lnSpc>
              <a:spcBef>
                <a:spcPts val="1000"/>
              </a:spcBef>
              <a:buClr>
                <a:schemeClr val="accent1"/>
              </a:buClr>
              <a:buSzPct val="80000"/>
              <a:buFont typeface="Wingdings 3" charset="2"/>
              <a:buChar char=""/>
            </a:pPr>
            <a:r>
              <a:rPr lang="en-US" sz="1200" dirty="0">
                <a:solidFill>
                  <a:srgbClr val="0070C0"/>
                </a:solidFill>
              </a:rPr>
              <a:t>Black shoes or trainers</a:t>
            </a:r>
          </a:p>
          <a:p>
            <a:pPr>
              <a:lnSpc>
                <a:spcPct val="90000"/>
              </a:lnSpc>
              <a:spcBef>
                <a:spcPts val="1000"/>
              </a:spcBef>
              <a:buClr>
                <a:schemeClr val="accent1"/>
              </a:buClr>
              <a:buSzPct val="80000"/>
              <a:buFont typeface="Wingdings 3" charset="2"/>
              <a:buChar char=""/>
            </a:pPr>
            <a:endParaRPr lang="en-US" sz="1200" dirty="0">
              <a:solidFill>
                <a:srgbClr val="0070C0"/>
              </a:solidFill>
            </a:endParaRPr>
          </a:p>
          <a:p>
            <a:pPr>
              <a:lnSpc>
                <a:spcPct val="90000"/>
              </a:lnSpc>
              <a:spcBef>
                <a:spcPts val="1000"/>
              </a:spcBef>
              <a:buClr>
                <a:schemeClr val="accent1"/>
              </a:buClr>
              <a:buSzPct val="80000"/>
              <a:buFont typeface="Wingdings 3" charset="2"/>
              <a:buChar char=""/>
            </a:pPr>
            <a:r>
              <a:rPr lang="en-US" sz="1200" dirty="0">
                <a:solidFill>
                  <a:srgbClr val="0070C0"/>
                </a:solidFill>
              </a:rPr>
              <a:t>PE Kit</a:t>
            </a:r>
          </a:p>
          <a:p>
            <a:pPr>
              <a:lnSpc>
                <a:spcPct val="90000"/>
              </a:lnSpc>
              <a:spcBef>
                <a:spcPts val="1000"/>
              </a:spcBef>
              <a:buClr>
                <a:schemeClr val="accent1"/>
              </a:buClr>
              <a:buSzPct val="80000"/>
              <a:buFont typeface="Wingdings 3" charset="2"/>
              <a:buChar char=""/>
            </a:pPr>
            <a:r>
              <a:rPr lang="en-US" sz="1200" dirty="0">
                <a:solidFill>
                  <a:srgbClr val="0070C0"/>
                </a:solidFill>
              </a:rPr>
              <a:t>Black joggers or shorts</a:t>
            </a:r>
          </a:p>
          <a:p>
            <a:pPr>
              <a:lnSpc>
                <a:spcPct val="90000"/>
              </a:lnSpc>
              <a:spcBef>
                <a:spcPts val="1000"/>
              </a:spcBef>
              <a:buClr>
                <a:schemeClr val="accent1"/>
              </a:buClr>
              <a:buSzPct val="80000"/>
              <a:buFont typeface="Wingdings 3" charset="2"/>
              <a:buChar char=""/>
            </a:pPr>
            <a:r>
              <a:rPr lang="en-US" sz="1200" dirty="0">
                <a:solidFill>
                  <a:srgbClr val="0070C0"/>
                </a:solidFill>
              </a:rPr>
              <a:t>White t - shirt</a:t>
            </a:r>
          </a:p>
          <a:p>
            <a:pPr>
              <a:lnSpc>
                <a:spcPct val="90000"/>
              </a:lnSpc>
              <a:spcBef>
                <a:spcPts val="1000"/>
              </a:spcBef>
              <a:buClr>
                <a:schemeClr val="accent1"/>
              </a:buClr>
              <a:buSzPct val="80000"/>
              <a:buFont typeface="Wingdings 3" charset="2"/>
              <a:buChar char=""/>
            </a:pPr>
            <a:r>
              <a:rPr lang="en-US" sz="1200" dirty="0">
                <a:solidFill>
                  <a:srgbClr val="0070C0"/>
                </a:solidFill>
              </a:rPr>
              <a:t>Older children can come to school wearing their P.E Kit.  Younger children are encouraged to bring their P.E kit in a bag and leave in school. Changing for P.E is part of the younger children’s learning.</a:t>
            </a:r>
          </a:p>
          <a:p>
            <a:pPr>
              <a:lnSpc>
                <a:spcPct val="90000"/>
              </a:lnSpc>
              <a:spcBef>
                <a:spcPts val="1000"/>
              </a:spcBef>
              <a:buClr>
                <a:schemeClr val="accent1"/>
              </a:buClr>
              <a:buSzPct val="80000"/>
              <a:buFont typeface="Wingdings 3" charset="2"/>
              <a:buChar char=""/>
            </a:pPr>
            <a:endParaRPr lang="en-US" sz="1200" dirty="0">
              <a:solidFill>
                <a:srgbClr val="0070C0"/>
              </a:solidFill>
            </a:endParaRPr>
          </a:p>
          <a:p>
            <a:pPr>
              <a:lnSpc>
                <a:spcPct val="90000"/>
              </a:lnSpc>
              <a:spcBef>
                <a:spcPts val="1000"/>
              </a:spcBef>
              <a:buClr>
                <a:schemeClr val="accent1"/>
              </a:buClr>
              <a:buSzPct val="80000"/>
              <a:buFont typeface="Wingdings 3" charset="2"/>
              <a:buChar char=""/>
            </a:pPr>
            <a:r>
              <a:rPr lang="en-US" sz="1200" dirty="0">
                <a:solidFill>
                  <a:srgbClr val="0070C0"/>
                </a:solidFill>
              </a:rPr>
              <a:t>We do not encourage children to wear </a:t>
            </a:r>
            <a:r>
              <a:rPr lang="en-US" sz="1200" dirty="0" err="1">
                <a:solidFill>
                  <a:srgbClr val="0070C0"/>
                </a:solidFill>
              </a:rPr>
              <a:t>jewellery</a:t>
            </a:r>
            <a:r>
              <a:rPr lang="en-US" sz="1200" dirty="0">
                <a:solidFill>
                  <a:srgbClr val="0070C0"/>
                </a:solidFill>
              </a:rPr>
              <a:t> to school for health and safety reasons. </a:t>
            </a:r>
          </a:p>
        </p:txBody>
      </p:sp>
      <p:sp>
        <p:nvSpPr>
          <p:cNvPr id="2" name="Date Placeholder 1">
            <a:extLst>
              <a:ext uri="{FF2B5EF4-FFF2-40B4-BE49-F238E27FC236}">
                <a16:creationId xmlns:a16="http://schemas.microsoft.com/office/drawing/2014/main" id="{57C64B08-A2DB-D049-EA79-C2FB3D8A428E}"/>
              </a:ext>
            </a:extLst>
          </p:cNvPr>
          <p:cNvSpPr>
            <a:spLocks noGrp="1"/>
          </p:cNvSpPr>
          <p:nvPr>
            <p:ph type="dt" sz="half" idx="10"/>
          </p:nvPr>
        </p:nvSpPr>
        <p:spPr>
          <a:xfrm>
            <a:off x="7692706" y="6041362"/>
            <a:ext cx="1073790" cy="365125"/>
          </a:xfrm>
        </p:spPr>
        <p:txBody>
          <a:bodyPr vert="horz" lIns="91440" tIns="45720" rIns="91440" bIns="45720" rtlCol="0" anchor="ctr">
            <a:normAutofit/>
          </a:bodyPr>
          <a:lstStyle/>
          <a:p>
            <a:pPr defTabSz="914400">
              <a:spcAft>
                <a:spcPts val="600"/>
              </a:spcAft>
            </a:pPr>
            <a:r>
              <a:rPr lang="en-US" noProof="0"/>
              <a:t>2023 / 24</a:t>
            </a:r>
          </a:p>
        </p:txBody>
      </p:sp>
      <p:sp>
        <p:nvSpPr>
          <p:cNvPr id="3" name="Footer Placeholder 2">
            <a:extLst>
              <a:ext uri="{FF2B5EF4-FFF2-40B4-BE49-F238E27FC236}">
                <a16:creationId xmlns:a16="http://schemas.microsoft.com/office/drawing/2014/main" id="{1C03C2B1-1302-115B-0620-D3FCEE2AFDAB}"/>
              </a:ext>
            </a:extLst>
          </p:cNvPr>
          <p:cNvSpPr>
            <a:spLocks noGrp="1"/>
          </p:cNvSpPr>
          <p:nvPr>
            <p:ph type="ftr" sz="quarter" idx="11"/>
          </p:nvPr>
        </p:nvSpPr>
        <p:spPr>
          <a:xfrm>
            <a:off x="5209563" y="6041362"/>
            <a:ext cx="2332140" cy="365125"/>
          </a:xfrm>
        </p:spPr>
        <p:txBody>
          <a:bodyPr vert="horz" lIns="91440" tIns="45720" rIns="91440" bIns="45720" rtlCol="0" anchor="ctr">
            <a:normAutofit/>
          </a:bodyPr>
          <a:lstStyle/>
          <a:p>
            <a:pPr defTabSz="914400">
              <a:spcAft>
                <a:spcPts val="600"/>
              </a:spcAft>
            </a:pPr>
            <a:r>
              <a:rPr lang="en-US" kern="1200" noProof="0" dirty="0">
                <a:solidFill>
                  <a:schemeClr val="tx1">
                    <a:tint val="75000"/>
                  </a:schemeClr>
                </a:solidFill>
                <a:latin typeface="+mn-lt"/>
                <a:ea typeface="+mn-ea"/>
                <a:cs typeface="+mn-cs"/>
              </a:rPr>
              <a:t>Prospectus</a:t>
            </a:r>
            <a:endParaRPr lang="en-US" kern="1200" noProof="0">
              <a:solidFill>
                <a:schemeClr val="tx1">
                  <a:tint val="75000"/>
                </a:schemeClr>
              </a:solidFill>
              <a:latin typeface="+mn-lt"/>
              <a:ea typeface="+mn-ea"/>
              <a:cs typeface="+mn-cs"/>
            </a:endParaRPr>
          </a:p>
        </p:txBody>
      </p:sp>
      <p:sp>
        <p:nvSpPr>
          <p:cNvPr id="4" name="Slide Number Placeholder 3">
            <a:extLst>
              <a:ext uri="{FF2B5EF4-FFF2-40B4-BE49-F238E27FC236}">
                <a16:creationId xmlns:a16="http://schemas.microsoft.com/office/drawing/2014/main" id="{D167563B-9378-22ED-AEAB-343E802D8807}"/>
              </a:ext>
            </a:extLst>
          </p:cNvPr>
          <p:cNvSpPr>
            <a:spLocks noGrp="1"/>
          </p:cNvSpPr>
          <p:nvPr>
            <p:ph type="sldNum" sz="quarter" idx="12"/>
          </p:nvPr>
        </p:nvSpPr>
        <p:spPr>
          <a:xfrm>
            <a:off x="8841996" y="6041362"/>
            <a:ext cx="432006" cy="365125"/>
          </a:xfrm>
        </p:spPr>
        <p:txBody>
          <a:bodyPr vert="horz" lIns="91440" tIns="45720" rIns="91440" bIns="45720" rtlCol="0" anchor="ctr">
            <a:normAutofit/>
          </a:bodyPr>
          <a:lstStyle/>
          <a:p>
            <a:pPr defTabSz="914400">
              <a:spcAft>
                <a:spcPts val="600"/>
              </a:spcAft>
            </a:pPr>
            <a:fld id="{294A09A9-5501-47C1-A89A-A340965A2BE2}" type="slidenum">
              <a:rPr lang="en-US" noProof="0"/>
              <a:pPr defTabSz="914400">
                <a:spcAft>
                  <a:spcPts val="600"/>
                </a:spcAft>
              </a:pPr>
              <a:t>17</a:t>
            </a:fld>
            <a:endParaRPr lang="en-US" noProof="0"/>
          </a:p>
        </p:txBody>
      </p:sp>
      <p:pic>
        <p:nvPicPr>
          <p:cNvPr id="6" name="Picture 5" descr="A group of kids sitting at a table with laptops&#10;&#10;Description automatically generated">
            <a:extLst>
              <a:ext uri="{FF2B5EF4-FFF2-40B4-BE49-F238E27FC236}">
                <a16:creationId xmlns:a16="http://schemas.microsoft.com/office/drawing/2014/main" id="{BE82FA40-EEE7-3FF0-3171-46F8BF0AC7A7}"/>
              </a:ext>
            </a:extLst>
          </p:cNvPr>
          <p:cNvPicPr>
            <a:picLocks noChangeAspect="1"/>
          </p:cNvPicPr>
          <p:nvPr/>
        </p:nvPicPr>
        <p:blipFill rotWithShape="1">
          <a:blip r:embed="rId2"/>
          <a:srcRect b="466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3426620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rtlCol="0"/>
          <a:lstStyle/>
          <a:p>
            <a:pPr rtl="0"/>
            <a:r>
              <a:rPr lang="en-GB" dirty="0"/>
              <a:t>Communication</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a:xfrm>
            <a:off x="1167493" y="2528203"/>
            <a:ext cx="4663440" cy="3596372"/>
          </a:xfrm>
        </p:spPr>
        <p:txBody>
          <a:bodyPr vert="horz" lIns="91440" tIns="45720" rIns="91440" bIns="45720" rtlCol="0" anchor="t">
            <a:normAutofit/>
          </a:bodyPr>
          <a:lstStyle/>
          <a:p>
            <a:pPr rtl="0"/>
            <a:r>
              <a:rPr lang="en-GB" dirty="0" err="1">
                <a:solidFill>
                  <a:srgbClr val="7030A0"/>
                </a:solidFill>
              </a:rPr>
              <a:t>E.Mail</a:t>
            </a:r>
            <a:endParaRPr lang="en-GB" dirty="0">
              <a:solidFill>
                <a:srgbClr val="7030A0"/>
              </a:solidFill>
            </a:endParaRPr>
          </a:p>
          <a:p>
            <a:pPr rtl="0"/>
            <a:r>
              <a:rPr lang="en-GB" dirty="0">
                <a:solidFill>
                  <a:srgbClr val="7030A0"/>
                </a:solidFill>
              </a:rPr>
              <a:t>Phone</a:t>
            </a:r>
          </a:p>
          <a:p>
            <a:pPr rtl="0"/>
            <a:r>
              <a:rPr lang="en-GB" dirty="0">
                <a:solidFill>
                  <a:srgbClr val="7030A0"/>
                </a:solidFill>
              </a:rPr>
              <a:t>Letters</a:t>
            </a:r>
          </a:p>
          <a:p>
            <a:pPr rtl="0"/>
            <a:r>
              <a:rPr lang="en-GB" dirty="0">
                <a:solidFill>
                  <a:srgbClr val="7030A0"/>
                </a:solidFill>
              </a:rPr>
              <a:t>Seesaw</a:t>
            </a:r>
          </a:p>
          <a:p>
            <a:pPr rtl="0"/>
            <a:r>
              <a:rPr lang="en-GB" dirty="0">
                <a:solidFill>
                  <a:srgbClr val="7030A0"/>
                </a:solidFill>
              </a:rPr>
              <a:t>Newsletters</a:t>
            </a:r>
          </a:p>
          <a:p>
            <a:pPr rtl="0"/>
            <a:r>
              <a:rPr lang="en-GB" dirty="0">
                <a:solidFill>
                  <a:srgbClr val="7030A0"/>
                </a:solidFill>
              </a:rPr>
              <a:t>Arbor App</a:t>
            </a:r>
          </a:p>
        </p:txBody>
      </p:sp>
      <p:sp>
        <p:nvSpPr>
          <p:cNvPr id="7" name="Date Placeholder 6">
            <a:extLst>
              <a:ext uri="{FF2B5EF4-FFF2-40B4-BE49-F238E27FC236}">
                <a16:creationId xmlns:a16="http://schemas.microsoft.com/office/drawing/2014/main" id="{1EB64BEF-8367-144A-9F53-7A1282A32569}"/>
              </a:ext>
            </a:extLst>
          </p:cNvPr>
          <p:cNvSpPr>
            <a:spLocks noGrp="1"/>
          </p:cNvSpPr>
          <p:nvPr>
            <p:ph type="dt" sz="half" idx="2"/>
          </p:nvPr>
        </p:nvSpPr>
        <p:spPr/>
        <p:txBody>
          <a:bodyPr rtlCol="0"/>
          <a:lstStyle/>
          <a:p>
            <a:pPr rtl="0"/>
            <a:r>
              <a:rPr lang="en-US" dirty="0"/>
              <a:t>Prospectus</a:t>
            </a:r>
            <a:endParaRPr lang="en-GB" dirty="0"/>
          </a:p>
        </p:txBody>
      </p:sp>
      <p:sp>
        <p:nvSpPr>
          <p:cNvPr id="8" name="Footer Placeholder 7">
            <a:extLst>
              <a:ext uri="{FF2B5EF4-FFF2-40B4-BE49-F238E27FC236}">
                <a16:creationId xmlns:a16="http://schemas.microsoft.com/office/drawing/2014/main" id="{0DD1986A-9AF9-5C45-BE85-20D5AA267AE1}"/>
              </a:ext>
            </a:extLst>
          </p:cNvPr>
          <p:cNvSpPr>
            <a:spLocks noGrp="1"/>
          </p:cNvSpPr>
          <p:nvPr>
            <p:ph type="ftr" sz="quarter" idx="3"/>
          </p:nvPr>
        </p:nvSpPr>
        <p:spPr/>
        <p:txBody>
          <a:bodyPr rtlCol="0"/>
          <a:lstStyle/>
          <a:p>
            <a:pPr rtl="0"/>
            <a:r>
              <a:rPr lang="en-GB" dirty="0"/>
              <a:t>2023 / 24</a:t>
            </a:r>
          </a:p>
        </p:txBody>
      </p:sp>
      <p:sp>
        <p:nvSpPr>
          <p:cNvPr id="9" name="Slide Number Placeholder 8">
            <a:extLst>
              <a:ext uri="{FF2B5EF4-FFF2-40B4-BE49-F238E27FC236}">
                <a16:creationId xmlns:a16="http://schemas.microsoft.com/office/drawing/2014/main" id="{6FD448B0-743E-0045-8131-69B4EEC58365}"/>
              </a:ext>
            </a:extLst>
          </p:cNvPr>
          <p:cNvSpPr>
            <a:spLocks noGrp="1"/>
          </p:cNvSpPr>
          <p:nvPr>
            <p:ph type="sldNum" sz="quarter" idx="4"/>
          </p:nvPr>
        </p:nvSpPr>
        <p:spPr/>
        <p:txBody>
          <a:bodyPr rtlCol="0"/>
          <a:lstStyle/>
          <a:p>
            <a:pPr rtl="0"/>
            <a:fld id="{294A09A9-5501-47C1-A89A-A340965A2BE2}" type="slidenum">
              <a:rPr lang="en-GB" smtClean="0"/>
              <a:pPr rtl="0"/>
              <a:t>18</a:t>
            </a:fld>
            <a:endParaRPr lang="en-GB"/>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idx="10"/>
          </p:nvPr>
        </p:nvSpPr>
        <p:spPr/>
        <p:txBody>
          <a:bodyPr vert="horz" lIns="91440" tIns="45720" rIns="91440" bIns="45720" rtlCol="0" anchor="t">
            <a:normAutofit/>
          </a:bodyPr>
          <a:lstStyle/>
          <a:p>
            <a:pPr rtl="0"/>
            <a:r>
              <a:rPr lang="en-GB" dirty="0" err="1">
                <a:solidFill>
                  <a:srgbClr val="00B0F0"/>
                </a:solidFill>
              </a:rPr>
              <a:t>E.Mail</a:t>
            </a:r>
            <a:endParaRPr lang="en-GB" dirty="0">
              <a:solidFill>
                <a:srgbClr val="00B0F0"/>
              </a:solidFill>
            </a:endParaRPr>
          </a:p>
          <a:p>
            <a:pPr rtl="0"/>
            <a:r>
              <a:rPr lang="en-GB" dirty="0">
                <a:solidFill>
                  <a:srgbClr val="00B0F0"/>
                </a:solidFill>
              </a:rPr>
              <a:t>Phone</a:t>
            </a:r>
          </a:p>
          <a:p>
            <a:pPr rtl="0"/>
            <a:r>
              <a:rPr lang="en-GB" dirty="0">
                <a:solidFill>
                  <a:srgbClr val="00B0F0"/>
                </a:solidFill>
              </a:rPr>
              <a:t>Letters</a:t>
            </a:r>
          </a:p>
          <a:p>
            <a:pPr rtl="0"/>
            <a:r>
              <a:rPr lang="en-GB" dirty="0">
                <a:solidFill>
                  <a:srgbClr val="00B0F0"/>
                </a:solidFill>
              </a:rPr>
              <a:t>Arbor App</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idx="11"/>
          </p:nvPr>
        </p:nvSpPr>
        <p:spPr/>
        <p:txBody>
          <a:bodyPr rtlCol="0"/>
          <a:lstStyle/>
          <a:p>
            <a:pPr rtl="0"/>
            <a:r>
              <a:rPr lang="en-US" dirty="0">
                <a:solidFill>
                  <a:srgbClr val="7030A0"/>
                </a:solidFill>
              </a:rPr>
              <a:t>School to families</a:t>
            </a:r>
            <a:endParaRPr lang="en-GB" dirty="0">
              <a:solidFill>
                <a:srgbClr val="7030A0"/>
              </a:solidFill>
            </a:endParaRPr>
          </a:p>
        </p:txBody>
      </p:sp>
      <p:sp>
        <p:nvSpPr>
          <p:cNvPr id="6" name="Text Placeholder 5">
            <a:extLst>
              <a:ext uri="{FF2B5EF4-FFF2-40B4-BE49-F238E27FC236}">
                <a16:creationId xmlns:a16="http://schemas.microsoft.com/office/drawing/2014/main" id="{F5018B6D-E395-49AD-92AD-AD69E3AB40C3}"/>
              </a:ext>
            </a:extLst>
          </p:cNvPr>
          <p:cNvSpPr>
            <a:spLocks noGrp="1"/>
          </p:cNvSpPr>
          <p:nvPr>
            <p:ph idx="12"/>
          </p:nvPr>
        </p:nvSpPr>
        <p:spPr/>
        <p:txBody>
          <a:bodyPr rtlCol="0"/>
          <a:lstStyle/>
          <a:p>
            <a:pPr rtl="0"/>
            <a:r>
              <a:rPr lang="en-US" dirty="0">
                <a:solidFill>
                  <a:srgbClr val="00B0F0"/>
                </a:solidFill>
              </a:rPr>
              <a:t>Families to school</a:t>
            </a:r>
            <a:endParaRPr lang="en-GB" dirty="0">
              <a:solidFill>
                <a:srgbClr val="00B0F0"/>
              </a:solidFill>
            </a:endParaRPr>
          </a:p>
        </p:txBody>
      </p:sp>
    </p:spTree>
    <p:extLst>
      <p:ext uri="{BB962C8B-B14F-4D97-AF65-F5344CB8AC3E}">
        <p14:creationId xmlns:p14="http://schemas.microsoft.com/office/powerpoint/2010/main" val="2563119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C239E22-480B-192C-8EF5-543E60FA1BE0}"/>
              </a:ext>
            </a:extLst>
          </p:cNvPr>
          <p:cNvSpPr>
            <a:spLocks noGrp="1"/>
          </p:cNvSpPr>
          <p:nvPr>
            <p:ph type="dt" sz="half" idx="2"/>
          </p:nvPr>
        </p:nvSpPr>
        <p:spPr/>
        <p:txBody>
          <a:bodyPr/>
          <a:lstStyle/>
          <a:p>
            <a:pPr rtl="0"/>
            <a:r>
              <a:rPr lang="en-US" dirty="0"/>
              <a:t>2025/ 26</a:t>
            </a:r>
            <a:endParaRPr lang="en-GB" noProof="0" dirty="0"/>
          </a:p>
        </p:txBody>
      </p:sp>
      <p:sp>
        <p:nvSpPr>
          <p:cNvPr id="5" name="Footer Placeholder 4">
            <a:extLst>
              <a:ext uri="{FF2B5EF4-FFF2-40B4-BE49-F238E27FC236}">
                <a16:creationId xmlns:a16="http://schemas.microsoft.com/office/drawing/2014/main" id="{4847D929-8E20-B5C6-B6E6-AD7DD6F30AE0}"/>
              </a:ext>
            </a:extLst>
          </p:cNvPr>
          <p:cNvSpPr>
            <a:spLocks noGrp="1"/>
          </p:cNvSpPr>
          <p:nvPr>
            <p:ph type="ftr" sz="quarter" idx="3"/>
          </p:nvPr>
        </p:nvSpPr>
        <p:spPr/>
        <p:txBody>
          <a:bodyPr/>
          <a:lstStyle/>
          <a:p>
            <a:pPr rtl="0"/>
            <a:r>
              <a:rPr lang="en-GB" noProof="0" dirty="0"/>
              <a:t>Prospectus</a:t>
            </a:r>
          </a:p>
        </p:txBody>
      </p:sp>
      <p:sp>
        <p:nvSpPr>
          <p:cNvPr id="6" name="Slide Number Placeholder 5">
            <a:extLst>
              <a:ext uri="{FF2B5EF4-FFF2-40B4-BE49-F238E27FC236}">
                <a16:creationId xmlns:a16="http://schemas.microsoft.com/office/drawing/2014/main" id="{7E23CFAB-C6EB-3CC9-84B6-E0B75A29E390}"/>
              </a:ext>
            </a:extLst>
          </p:cNvPr>
          <p:cNvSpPr>
            <a:spLocks noGrp="1"/>
          </p:cNvSpPr>
          <p:nvPr>
            <p:ph type="sldNum" sz="quarter" idx="4"/>
          </p:nvPr>
        </p:nvSpPr>
        <p:spPr/>
        <p:txBody>
          <a:bodyPr/>
          <a:lstStyle/>
          <a:p>
            <a:pPr rtl="0"/>
            <a:fld id="{294A09A9-5501-47C1-A89A-A340965A2BE2}" type="slidenum">
              <a:rPr lang="en-GB" noProof="0" smtClean="0"/>
              <a:pPr rtl="0"/>
              <a:t>19</a:t>
            </a:fld>
            <a:endParaRPr lang="en-GB" noProof="0"/>
          </a:p>
        </p:txBody>
      </p:sp>
      <p:sp>
        <p:nvSpPr>
          <p:cNvPr id="10" name="TextBox 9">
            <a:extLst>
              <a:ext uri="{FF2B5EF4-FFF2-40B4-BE49-F238E27FC236}">
                <a16:creationId xmlns:a16="http://schemas.microsoft.com/office/drawing/2014/main" id="{C1FE0F53-5D72-6293-5E60-83F0388E7134}"/>
              </a:ext>
            </a:extLst>
          </p:cNvPr>
          <p:cNvSpPr txBox="1"/>
          <p:nvPr/>
        </p:nvSpPr>
        <p:spPr>
          <a:xfrm>
            <a:off x="1647825" y="131644"/>
            <a:ext cx="8134350" cy="584775"/>
          </a:xfrm>
          <a:prstGeom prst="rect">
            <a:avLst/>
          </a:prstGeom>
          <a:noFill/>
        </p:spPr>
        <p:txBody>
          <a:bodyPr wrap="square" rtlCol="0">
            <a:spAutoFit/>
          </a:bodyPr>
          <a:lstStyle/>
          <a:p>
            <a:r>
              <a:rPr lang="en-US" sz="3200" dirty="0">
                <a:solidFill>
                  <a:srgbClr val="00B050"/>
                </a:solidFill>
              </a:rPr>
              <a:t>Designed for All  -  Colcot Curriculum</a:t>
            </a:r>
            <a:endParaRPr lang="en-GB" sz="3200" dirty="0">
              <a:solidFill>
                <a:srgbClr val="00B050"/>
              </a:solidFill>
            </a:endParaRPr>
          </a:p>
        </p:txBody>
      </p:sp>
      <p:sp>
        <p:nvSpPr>
          <p:cNvPr id="12" name="TextBox 11">
            <a:extLst>
              <a:ext uri="{FF2B5EF4-FFF2-40B4-BE49-F238E27FC236}">
                <a16:creationId xmlns:a16="http://schemas.microsoft.com/office/drawing/2014/main" id="{85DC14EC-89BF-44DC-2B8D-ED8A0C226D8D}"/>
              </a:ext>
            </a:extLst>
          </p:cNvPr>
          <p:cNvSpPr txBox="1"/>
          <p:nvPr/>
        </p:nvSpPr>
        <p:spPr>
          <a:xfrm>
            <a:off x="381000" y="838201"/>
            <a:ext cx="9620250" cy="1200329"/>
          </a:xfrm>
          <a:prstGeom prst="rect">
            <a:avLst/>
          </a:prstGeom>
          <a:noFill/>
        </p:spPr>
        <p:txBody>
          <a:bodyPr wrap="square">
            <a:spAutoFit/>
          </a:bodyPr>
          <a:lstStyle/>
          <a:p>
            <a:r>
              <a:rPr lang="en-GB" b="1" i="0" dirty="0">
                <a:solidFill>
                  <a:srgbClr val="0070C0"/>
                </a:solidFill>
                <a:effectLst/>
                <a:latin typeface="Goudy Bookletter 1911"/>
              </a:rPr>
              <a:t>A school’s curriculum is everything a learner experiences in pursuit of the four purposes. It is not simply what we teach, but how we teach and crucially, why we teach it. Curriculum development is at the heart of Colcot Primary School and we seek to raise standards for all, tackle the attainment gap, and ensure an education system that is a source of national pride and confidence.</a:t>
            </a:r>
            <a:endParaRPr lang="en-GB" dirty="0">
              <a:solidFill>
                <a:srgbClr val="0070C0"/>
              </a:solidFill>
            </a:endParaRPr>
          </a:p>
        </p:txBody>
      </p:sp>
      <p:sp>
        <p:nvSpPr>
          <p:cNvPr id="13" name="TextBox 12">
            <a:extLst>
              <a:ext uri="{FF2B5EF4-FFF2-40B4-BE49-F238E27FC236}">
                <a16:creationId xmlns:a16="http://schemas.microsoft.com/office/drawing/2014/main" id="{6D5E10FF-12CC-FD21-2741-62632225206F}"/>
              </a:ext>
            </a:extLst>
          </p:cNvPr>
          <p:cNvSpPr txBox="1"/>
          <p:nvPr/>
        </p:nvSpPr>
        <p:spPr>
          <a:xfrm>
            <a:off x="381000" y="2272908"/>
            <a:ext cx="9620250" cy="1477328"/>
          </a:xfrm>
          <a:prstGeom prst="rect">
            <a:avLst/>
          </a:prstGeom>
          <a:noFill/>
        </p:spPr>
        <p:txBody>
          <a:bodyPr wrap="square">
            <a:spAutoFit/>
          </a:bodyPr>
          <a:lstStyle/>
          <a:p>
            <a:r>
              <a:rPr lang="en-GB" b="1" i="0" dirty="0">
                <a:solidFill>
                  <a:srgbClr val="26678C"/>
                </a:solidFill>
                <a:effectLst/>
                <a:latin typeface="Goudy Bookletter 1911"/>
              </a:rPr>
              <a:t>We are now using inquiry based learning focusing on authentic learning that allows our learners to explore, discuss, and meaningfully construct concepts and relationships in contexts that involve real-world problems and projects that are relevant to the learner. We have identified that it is essential for our learners to have opportunities to gain knowledge and skills of the world around them, particularly focusing on '</a:t>
            </a:r>
            <a:r>
              <a:rPr lang="en-GB" b="1" i="0" dirty="0" err="1">
                <a:solidFill>
                  <a:srgbClr val="26678C"/>
                </a:solidFill>
                <a:effectLst/>
                <a:latin typeface="Goudy Bookletter 1911"/>
              </a:rPr>
              <a:t>Cynefin</a:t>
            </a:r>
            <a:r>
              <a:rPr lang="en-GB" b="1" i="0" dirty="0">
                <a:solidFill>
                  <a:srgbClr val="26678C"/>
                </a:solidFill>
                <a:effectLst/>
                <a:latin typeface="Goudy Bookletter 1911"/>
              </a:rPr>
              <a:t>' (understanding our Welsh heritage).</a:t>
            </a:r>
            <a:endParaRPr lang="en-GB" dirty="0">
              <a:solidFill>
                <a:srgbClr val="0070C0"/>
              </a:solidFill>
            </a:endParaRPr>
          </a:p>
        </p:txBody>
      </p:sp>
      <p:sp>
        <p:nvSpPr>
          <p:cNvPr id="15" name="TextBox 14">
            <a:extLst>
              <a:ext uri="{FF2B5EF4-FFF2-40B4-BE49-F238E27FC236}">
                <a16:creationId xmlns:a16="http://schemas.microsoft.com/office/drawing/2014/main" id="{DEAD3616-A470-01BC-2BDE-896992F6A106}"/>
              </a:ext>
            </a:extLst>
          </p:cNvPr>
          <p:cNvSpPr txBox="1"/>
          <p:nvPr/>
        </p:nvSpPr>
        <p:spPr>
          <a:xfrm>
            <a:off x="381000" y="4037630"/>
            <a:ext cx="9620250" cy="2031325"/>
          </a:xfrm>
          <a:prstGeom prst="rect">
            <a:avLst/>
          </a:prstGeom>
          <a:noFill/>
        </p:spPr>
        <p:txBody>
          <a:bodyPr wrap="square" rtlCol="0">
            <a:spAutoFit/>
          </a:bodyPr>
          <a:lstStyle/>
          <a:p>
            <a:r>
              <a:rPr lang="en-GB" b="1" i="0" dirty="0">
                <a:solidFill>
                  <a:srgbClr val="7030A0"/>
                </a:solidFill>
                <a:effectLst/>
                <a:latin typeface="Goudy Bookletter 1911"/>
              </a:rPr>
              <a:t>As a school we have identified the importance of outdoor learning in our curriculum. Therefore we have planned for lots of opportunities for our pupils to engage with the curriculum outdoors in various locations around our community. For example we have used Porthkerry and Barry Island to enhance the learning and to allow our learners to apply their skills and knowledge in real life contexts. </a:t>
            </a:r>
            <a:endParaRPr lang="en-GB" b="0" i="0" dirty="0">
              <a:solidFill>
                <a:srgbClr val="7030A0"/>
              </a:solidFill>
              <a:effectLst/>
              <a:latin typeface="Goudy Bookletter 1911"/>
            </a:endParaRPr>
          </a:p>
          <a:p>
            <a:r>
              <a:rPr lang="en-GB" b="1" i="0" dirty="0">
                <a:solidFill>
                  <a:srgbClr val="7030A0"/>
                </a:solidFill>
                <a:effectLst/>
                <a:latin typeface="Goudy Bookletter 1911"/>
              </a:rPr>
              <a:t>An integral part of preparing for the new curriculum is engaging with parents and informing them – or reminding them – about the changes to come.</a:t>
            </a:r>
            <a:endParaRPr lang="en-GB" b="0" i="0" dirty="0">
              <a:solidFill>
                <a:srgbClr val="7030A0"/>
              </a:solidFill>
              <a:effectLst/>
              <a:latin typeface="Goudy Bookletter 1911"/>
            </a:endParaRPr>
          </a:p>
        </p:txBody>
      </p:sp>
    </p:spTree>
    <p:extLst>
      <p:ext uri="{BB962C8B-B14F-4D97-AF65-F5344CB8AC3E}">
        <p14:creationId xmlns:p14="http://schemas.microsoft.com/office/powerpoint/2010/main" val="239764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5536734" y="164275"/>
            <a:ext cx="3737268" cy="1320800"/>
          </a:xfrm>
        </p:spPr>
        <p:txBody>
          <a:bodyPr rtlCol="0">
            <a:normAutofit/>
          </a:bodyPr>
          <a:lstStyle/>
          <a:p>
            <a:pPr>
              <a:lnSpc>
                <a:spcPct val="90000"/>
              </a:lnSpc>
            </a:pPr>
            <a:r>
              <a:rPr lang="en-GB" sz="2000" dirty="0">
                <a:effectLst/>
                <a:latin typeface="Trebuchet MS"/>
                <a:ea typeface="Times New Roman" panose="02020603050405020304" pitchFamily="18" charset="0"/>
              </a:rPr>
              <a:t>Our vision principles:</a:t>
            </a:r>
            <a:br>
              <a:rPr lang="en-GB" sz="2000" dirty="0">
                <a:effectLst/>
                <a:latin typeface="Trebuchet MS" panose="020B0603020202020204" pitchFamily="34" charset="0"/>
                <a:ea typeface="Times New Roman" panose="02020603050405020304" pitchFamily="18" charset="0"/>
              </a:rPr>
            </a:br>
            <a:r>
              <a:rPr lang="en-GB" sz="2000" dirty="0">
                <a:effectLst/>
                <a:latin typeface="Lato"/>
                <a:ea typeface="Times New Roman" panose="02020603050405020304" pitchFamily="18" charset="0"/>
                <a:cs typeface="Lato"/>
              </a:rPr>
              <a:t>Our vision for everyone at Colcot Primary School is;</a:t>
            </a:r>
            <a:br>
              <a:rPr lang="en-GB" sz="2000" dirty="0">
                <a:effectLst/>
                <a:latin typeface="Times New Roman" panose="02020603050405020304" pitchFamily="18" charset="0"/>
                <a:ea typeface="Times New Roman" panose="02020603050405020304" pitchFamily="18" charset="0"/>
              </a:rPr>
            </a:br>
            <a:endParaRPr lang="en-GB" sz="2000"/>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5051226" y="1289731"/>
            <a:ext cx="4846231" cy="3880773"/>
          </a:xfrm>
        </p:spPr>
        <p:txBody>
          <a:bodyPr vert="horz" lIns="91440" tIns="45720" rIns="91440" bIns="45720" rtlCol="0" anchor="t">
            <a:noAutofit/>
          </a:bodyPr>
          <a:lstStyle/>
          <a:p>
            <a:pPr marL="342900" lvl="0" indent="-342900" fontAlgn="base">
              <a:lnSpc>
                <a:spcPct val="90000"/>
              </a:lnSpc>
              <a:buSzPts val="1000"/>
              <a:buFont typeface="Symbol" panose="05050102010706020507" pitchFamily="18" charset="2"/>
              <a:buChar char=""/>
              <a:tabLst>
                <a:tab pos="457200" algn="l"/>
              </a:tabLst>
            </a:pPr>
            <a:r>
              <a:rPr lang="en-GB" sz="1400" dirty="0">
                <a:solidFill>
                  <a:srgbClr val="0070C0"/>
                </a:solidFill>
                <a:effectLst/>
                <a:latin typeface="Lato"/>
                <a:ea typeface="Times New Roman" panose="02020603050405020304" pitchFamily="18" charset="0"/>
                <a:cs typeface="Arial"/>
              </a:rPr>
              <a:t>to inspire ambition, creativity, integrity and compassion - nurturing a desire for  lifelong learning.</a:t>
            </a:r>
          </a:p>
          <a:p>
            <a:pPr marL="0" indent="0" fontAlgn="base">
              <a:lnSpc>
                <a:spcPct val="90000"/>
              </a:lnSpc>
              <a:buNone/>
            </a:pPr>
            <a:endParaRPr lang="en-GB" sz="1400" dirty="0">
              <a:solidFill>
                <a:srgbClr val="0070C0"/>
              </a:solidFill>
              <a:effectLst/>
              <a:latin typeface="Times New Roman" panose="02020603050405020304" pitchFamily="18" charset="0"/>
              <a:ea typeface="Times New Roman" panose="02020603050405020304" pitchFamily="18" charset="0"/>
              <a:cs typeface="Times New Roman"/>
            </a:endParaRPr>
          </a:p>
          <a:p>
            <a:pPr marL="342900" marR="184150" lvl="0" indent="-342900" fontAlgn="base">
              <a:lnSpc>
                <a:spcPct val="90000"/>
              </a:lnSpc>
              <a:spcAft>
                <a:spcPts val="2400"/>
              </a:spcAft>
              <a:buSzPts val="1000"/>
              <a:buFont typeface="Symbol" panose="05050102010706020507" pitchFamily="18" charset="2"/>
              <a:buChar char=""/>
              <a:tabLst>
                <a:tab pos="1280160" algn="l"/>
                <a:tab pos="2377440" algn="l"/>
                <a:tab pos="2560320" algn="dec"/>
                <a:tab pos="457200" algn="l"/>
              </a:tabLst>
            </a:pPr>
            <a:r>
              <a:rPr lang="en-GB" sz="1400" dirty="0">
                <a:solidFill>
                  <a:srgbClr val="0070C0"/>
                </a:solidFill>
                <a:effectLst/>
                <a:latin typeface="Lato"/>
                <a:ea typeface="Times New Roman" panose="02020603050405020304" pitchFamily="18" charset="0"/>
                <a:cs typeface="Arial"/>
              </a:rPr>
              <a:t>to be proud of who we are and where we come from by celebrating our rights, heritage and culture.</a:t>
            </a:r>
            <a:endParaRPr lang="en-GB" sz="1400">
              <a:solidFill>
                <a:srgbClr val="0070C0"/>
              </a:solidFill>
              <a:effectLst/>
              <a:latin typeface="Lato"/>
              <a:ea typeface="Times New Roman" panose="02020603050405020304" pitchFamily="18" charset="0"/>
              <a:cs typeface="Arial"/>
            </a:endParaRPr>
          </a:p>
          <a:p>
            <a:pPr marL="342900" marR="184150" lvl="0" indent="-342900" fontAlgn="base">
              <a:lnSpc>
                <a:spcPct val="90000"/>
              </a:lnSpc>
              <a:spcBef>
                <a:spcPts val="1200"/>
              </a:spcBef>
              <a:spcAft>
                <a:spcPts val="2400"/>
              </a:spcAft>
              <a:buSzPts val="1000"/>
              <a:buFont typeface="Symbol" panose="05050102010706020507" pitchFamily="18" charset="2"/>
              <a:buChar char=""/>
              <a:tabLst>
                <a:tab pos="1280160" algn="l"/>
                <a:tab pos="2377440" algn="l"/>
                <a:tab pos="2560320" algn="dec"/>
                <a:tab pos="457200" algn="l"/>
              </a:tabLst>
            </a:pPr>
            <a:r>
              <a:rPr lang="en-GB" sz="1400" dirty="0">
                <a:solidFill>
                  <a:srgbClr val="0070C0"/>
                </a:solidFill>
                <a:effectLst/>
                <a:latin typeface="Lato"/>
                <a:ea typeface="Times New Roman" panose="02020603050405020304" pitchFamily="18" charset="0"/>
                <a:cs typeface="Arial"/>
              </a:rPr>
              <a:t>to equip our children with the skills, knowledge and experiences to succeed in an  </a:t>
            </a:r>
            <a:r>
              <a:rPr lang="en-GB" sz="1400" dirty="0">
                <a:solidFill>
                  <a:srgbClr val="0070C0"/>
                </a:solidFill>
                <a:latin typeface="Lato"/>
                <a:ea typeface="Times New Roman" panose="02020603050405020304" pitchFamily="18" charset="0"/>
                <a:cs typeface="Arial"/>
              </a:rPr>
              <a:t>ever-changing</a:t>
            </a:r>
            <a:r>
              <a:rPr lang="en-GB" sz="1400" dirty="0">
                <a:solidFill>
                  <a:srgbClr val="0070C0"/>
                </a:solidFill>
                <a:effectLst/>
                <a:latin typeface="Lato"/>
                <a:ea typeface="Times New Roman" panose="02020603050405020304" pitchFamily="18" charset="0"/>
                <a:cs typeface="Arial"/>
              </a:rPr>
              <a:t> world through a local and global dynamic and exciting curriculum.</a:t>
            </a:r>
          </a:p>
          <a:p>
            <a:pPr marL="342900" marR="184150" lvl="0" indent="-342900" fontAlgn="base">
              <a:lnSpc>
                <a:spcPct val="90000"/>
              </a:lnSpc>
              <a:spcBef>
                <a:spcPts val="1200"/>
              </a:spcBef>
              <a:spcAft>
                <a:spcPts val="2400"/>
              </a:spcAft>
              <a:buSzPts val="1000"/>
              <a:buFont typeface="Symbol" panose="05050102010706020507" pitchFamily="18" charset="2"/>
              <a:buChar char=""/>
              <a:tabLst>
                <a:tab pos="1280160" algn="l"/>
                <a:tab pos="2377440" algn="l"/>
                <a:tab pos="2560320" algn="dec"/>
                <a:tab pos="457200" algn="l"/>
              </a:tabLst>
            </a:pPr>
            <a:r>
              <a:rPr lang="en-GB" sz="1400" dirty="0">
                <a:solidFill>
                  <a:srgbClr val="0070C0"/>
                </a:solidFill>
                <a:effectLst/>
                <a:latin typeface="Lato"/>
                <a:ea typeface="Times New Roman" panose="02020603050405020304" pitchFamily="18" charset="0"/>
                <a:cs typeface="Arial"/>
              </a:rPr>
              <a:t>to awaken inquisitive minds and develop a sense of wonder and curiosity about the world around them.</a:t>
            </a:r>
            <a:endParaRPr lang="en-GB" sz="1400">
              <a:solidFill>
                <a:srgbClr val="0070C0"/>
              </a:solidFill>
              <a:effectLst/>
              <a:latin typeface="Lato"/>
              <a:ea typeface="Times New Roman" panose="02020603050405020304" pitchFamily="18" charset="0"/>
              <a:cs typeface="Arial"/>
            </a:endParaRPr>
          </a:p>
          <a:p>
            <a:pPr marL="342900" marR="184150" lvl="0" indent="-342900" fontAlgn="base">
              <a:lnSpc>
                <a:spcPct val="90000"/>
              </a:lnSpc>
              <a:spcBef>
                <a:spcPts val="1200"/>
              </a:spcBef>
              <a:spcAft>
                <a:spcPts val="2400"/>
              </a:spcAft>
              <a:buSzPts val="1000"/>
              <a:buFont typeface="Symbol" panose="05050102010706020507" pitchFamily="18" charset="2"/>
              <a:buChar char=""/>
              <a:tabLst>
                <a:tab pos="1280160" algn="l"/>
                <a:tab pos="2377440" algn="l"/>
                <a:tab pos="2560320" algn="dec"/>
                <a:tab pos="457200" algn="l"/>
              </a:tabLst>
            </a:pPr>
            <a:r>
              <a:rPr lang="en-GB" sz="1400" dirty="0">
                <a:solidFill>
                  <a:srgbClr val="0070C0"/>
                </a:solidFill>
                <a:effectLst/>
                <a:latin typeface="Lato"/>
                <a:ea typeface="Times New Roman" panose="02020603050405020304" pitchFamily="18" charset="0"/>
                <a:cs typeface="Arial"/>
              </a:rPr>
              <a:t>to strive to be respectful and empathetic - supporting each other in creating friendships and happy communities. </a:t>
            </a:r>
            <a:endParaRPr lang="en-GB" sz="1400">
              <a:solidFill>
                <a:srgbClr val="0070C0"/>
              </a:solidFill>
              <a:effectLst/>
              <a:latin typeface="Lato"/>
              <a:ea typeface="Times New Roman" panose="02020603050405020304" pitchFamily="18" charset="0"/>
              <a:cs typeface="Arial"/>
            </a:endParaRPr>
          </a:p>
          <a:p>
            <a:pPr marL="0" indent="0" rtl="0">
              <a:lnSpc>
                <a:spcPct val="90000"/>
              </a:lnSpc>
              <a:buNone/>
            </a:pPr>
            <a:endParaRPr lang="en-GB" sz="1000" dirty="0"/>
          </a:p>
        </p:txBody>
      </p:sp>
      <p:sp>
        <p:nvSpPr>
          <p:cNvPr id="4" name="Date Placeholder 3">
            <a:extLst>
              <a:ext uri="{FF2B5EF4-FFF2-40B4-BE49-F238E27FC236}">
                <a16:creationId xmlns:a16="http://schemas.microsoft.com/office/drawing/2014/main" id="{5739303D-13C0-6A41-947A-F998CC47B32E}"/>
              </a:ext>
            </a:extLst>
          </p:cNvPr>
          <p:cNvSpPr>
            <a:spLocks noGrp="1"/>
          </p:cNvSpPr>
          <p:nvPr>
            <p:ph type="dt" sz="half" idx="10"/>
          </p:nvPr>
        </p:nvSpPr>
        <p:spPr>
          <a:xfrm>
            <a:off x="7692706" y="6041362"/>
            <a:ext cx="1073790" cy="365125"/>
          </a:xfrm>
        </p:spPr>
        <p:txBody>
          <a:bodyPr rtlCol="0">
            <a:normAutofit/>
          </a:bodyPr>
          <a:lstStyle/>
          <a:p>
            <a:pPr rtl="0">
              <a:spcAft>
                <a:spcPts val="600"/>
              </a:spcAft>
            </a:pPr>
            <a:r>
              <a:rPr lang="en-US" dirty="0"/>
              <a:t>2025/ 26</a:t>
            </a:r>
            <a:endParaRPr lang="en-GB" dirty="0"/>
          </a:p>
        </p:txBody>
      </p:sp>
      <p:sp>
        <p:nvSpPr>
          <p:cNvPr id="5" name="Footer Placeholder 4">
            <a:extLst>
              <a:ext uri="{FF2B5EF4-FFF2-40B4-BE49-F238E27FC236}">
                <a16:creationId xmlns:a16="http://schemas.microsoft.com/office/drawing/2014/main" id="{6209FEB4-4C5C-EB43-9696-7B42453DB79B}"/>
              </a:ext>
            </a:extLst>
          </p:cNvPr>
          <p:cNvSpPr>
            <a:spLocks noGrp="1"/>
          </p:cNvSpPr>
          <p:nvPr>
            <p:ph type="ftr" sz="quarter" idx="11"/>
          </p:nvPr>
        </p:nvSpPr>
        <p:spPr>
          <a:xfrm>
            <a:off x="5209563" y="6041362"/>
            <a:ext cx="2332140" cy="365125"/>
          </a:xfrm>
        </p:spPr>
        <p:txBody>
          <a:bodyPr rtlCol="0">
            <a:normAutofit/>
          </a:bodyPr>
          <a:lstStyle/>
          <a:p>
            <a:pPr rtl="0">
              <a:spcAft>
                <a:spcPts val="600"/>
              </a:spcAft>
            </a:pPr>
            <a:r>
              <a:rPr lang="en-GB" dirty="0"/>
              <a:t>Prospectus</a:t>
            </a:r>
            <a:endParaRPr lang="en-GB"/>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12"/>
          </p:nvPr>
        </p:nvSpPr>
        <p:spPr>
          <a:xfrm>
            <a:off x="8841996" y="6041362"/>
            <a:ext cx="432006" cy="365125"/>
          </a:xfrm>
        </p:spPr>
        <p:txBody>
          <a:bodyPr rtlCol="0">
            <a:normAutofit/>
          </a:bodyPr>
          <a:lstStyle/>
          <a:p>
            <a:pPr rtl="0">
              <a:spcAft>
                <a:spcPts val="600"/>
              </a:spcAft>
            </a:pPr>
            <a:fld id="{294A09A9-5501-47C1-A89A-A340965A2BE2}" type="slidenum">
              <a:rPr lang="en-GB" smtClean="0"/>
              <a:pPr rtl="0">
                <a:spcAft>
                  <a:spcPts val="600"/>
                </a:spcAft>
              </a:pPr>
              <a:t>2</a:t>
            </a:fld>
            <a:endParaRPr lang="en-GB"/>
          </a:p>
        </p:txBody>
      </p:sp>
      <p:pic>
        <p:nvPicPr>
          <p:cNvPr id="7" name="Picture 6" descr="A group of kids playing with toys&#10;&#10;Description automatically generated">
            <a:extLst>
              <a:ext uri="{FF2B5EF4-FFF2-40B4-BE49-F238E27FC236}">
                <a16:creationId xmlns:a16="http://schemas.microsoft.com/office/drawing/2014/main" id="{987CD879-01C8-73BD-3B00-60E49ECC77DE}"/>
              </a:ext>
            </a:extLst>
          </p:cNvPr>
          <p:cNvPicPr>
            <a:picLocks noChangeAspect="1"/>
          </p:cNvPicPr>
          <p:nvPr/>
        </p:nvPicPr>
        <p:blipFill rotWithShape="1">
          <a:blip r:embed="rId3"/>
          <a:srcRect b="4661"/>
          <a:stretch/>
        </p:blipFill>
        <p:spPr>
          <a:xfrm>
            <a:off x="-39564"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132560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938892" y="42362"/>
            <a:ext cx="9779183" cy="1325563"/>
          </a:xfrm>
        </p:spPr>
        <p:txBody>
          <a:bodyPr rtlCol="0"/>
          <a:lstStyle/>
          <a:p>
            <a:pPr rtl="0"/>
            <a:r>
              <a:rPr lang="en-GB" dirty="0"/>
              <a:t>Curriculum for Wales</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idx="1"/>
          </p:nvPr>
        </p:nvSpPr>
        <p:spPr/>
        <p:txBody>
          <a:bodyPr vert="horz" lIns="91440" tIns="45720" rIns="91440" bIns="45720" rtlCol="0" anchor="t">
            <a:noAutofit/>
          </a:bodyPr>
          <a:lstStyle/>
          <a:p>
            <a:pPr rtl="0"/>
            <a:endParaRPr lang="en-GB"/>
          </a:p>
          <a:p>
            <a:pPr rtl="0"/>
            <a:endParaRPr lang="en-GB" dirty="0"/>
          </a:p>
        </p:txBody>
      </p:sp>
      <p:sp>
        <p:nvSpPr>
          <p:cNvPr id="3" name="Date Placeholder 2">
            <a:extLst>
              <a:ext uri="{FF2B5EF4-FFF2-40B4-BE49-F238E27FC236}">
                <a16:creationId xmlns:a16="http://schemas.microsoft.com/office/drawing/2014/main" id="{75202033-17DD-3E4F-BB90-ADC6A1F0C66F}"/>
              </a:ext>
            </a:extLst>
          </p:cNvPr>
          <p:cNvSpPr>
            <a:spLocks noGrp="1"/>
          </p:cNvSpPr>
          <p:nvPr>
            <p:ph type="dt" sz="half" idx="2"/>
          </p:nvPr>
        </p:nvSpPr>
        <p:spPr/>
        <p:txBody>
          <a:bodyPr rtlCol="0"/>
          <a:lstStyle/>
          <a:p>
            <a:pPr rtl="0"/>
            <a:r>
              <a:rPr lang="en-US"/>
              <a:t>Prospectus</a:t>
            </a:r>
            <a:endParaRPr lang="en-GB" dirty="0"/>
          </a:p>
        </p:txBody>
      </p:sp>
      <p:sp>
        <p:nvSpPr>
          <p:cNvPr id="7" name="Footer Placeholder 6">
            <a:extLst>
              <a:ext uri="{FF2B5EF4-FFF2-40B4-BE49-F238E27FC236}">
                <a16:creationId xmlns:a16="http://schemas.microsoft.com/office/drawing/2014/main" id="{B42ACFC2-B54A-8244-B5D9-4B1EC2EED59D}"/>
              </a:ext>
            </a:extLst>
          </p:cNvPr>
          <p:cNvSpPr>
            <a:spLocks noGrp="1"/>
          </p:cNvSpPr>
          <p:nvPr>
            <p:ph type="ftr" sz="quarter" idx="3"/>
          </p:nvPr>
        </p:nvSpPr>
        <p:spPr/>
        <p:txBody>
          <a:bodyPr rtlCol="0"/>
          <a:lstStyle/>
          <a:p>
            <a:pPr rtl="0"/>
            <a:r>
              <a:rPr lang="en-GB" dirty="0"/>
              <a:t>2025 / 26</a:t>
            </a:r>
          </a:p>
        </p:txBody>
      </p:sp>
      <p:sp>
        <p:nvSpPr>
          <p:cNvPr id="9" name="Content Placeholder 8">
            <a:extLst>
              <a:ext uri="{FF2B5EF4-FFF2-40B4-BE49-F238E27FC236}">
                <a16:creationId xmlns:a16="http://schemas.microsoft.com/office/drawing/2014/main" id="{472FA7B1-CD7F-3646-B44C-91A107A0CBEE}"/>
              </a:ext>
            </a:extLst>
          </p:cNvPr>
          <p:cNvSpPr>
            <a:spLocks noGrp="1"/>
          </p:cNvSpPr>
          <p:nvPr>
            <p:ph idx="10"/>
          </p:nvPr>
        </p:nvSpPr>
        <p:spPr>
          <a:xfrm>
            <a:off x="298267" y="1503069"/>
            <a:ext cx="9988733" cy="4853281"/>
          </a:xfrm>
        </p:spPr>
        <p:txBody>
          <a:bodyPr rtlCol="0"/>
          <a:lstStyle/>
          <a:p>
            <a:pPr>
              <a:lnSpc>
                <a:spcPct val="107000"/>
              </a:lnSpc>
              <a:spcAft>
                <a:spcPts val="800"/>
              </a:spcAft>
            </a:pPr>
            <a:r>
              <a:rPr lang="en-GB" sz="1800" u="sng">
                <a:solidFill>
                  <a:srgbClr val="0070C0"/>
                </a:solidFill>
                <a:effectLst/>
                <a:latin typeface="Arial" panose="020B0604020202020204" pitchFamily="34" charset="0"/>
                <a:ea typeface="Calibri" panose="020F0502020204030204" pitchFamily="34" charset="0"/>
                <a:cs typeface="Arial" panose="020B0604020202020204" pitchFamily="34" charset="0"/>
              </a:rPr>
              <a:t>Progression Step 1 and 2,  3 – 8 Year olds.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a:solidFill>
                  <a:srgbClr val="0070C0"/>
                </a:solidFill>
                <a:effectLst/>
                <a:latin typeface="Arial" panose="020B0604020202020204" pitchFamily="34" charset="0"/>
                <a:ea typeface="Calibri" panose="020F0502020204030204" pitchFamily="34" charset="0"/>
                <a:cs typeface="Arial" panose="020B0604020202020204" pitchFamily="34" charset="0"/>
              </a:rPr>
              <a:t>At this stage the main learning blocks of learning experiences are laid. The emphasis will be on developing essential skills of communication, literacy and numeracy. By providing a broad rich curriculum using an integrated approach the aim is to develop the children’s interests whilst also recognising their level of maturity. These are important years where pupils learn how to observe, listen, respond and develop not only as individuals but as caring members of the school community. </a:t>
            </a:r>
            <a:r>
              <a:rPr lang="en-GB" sz="1800">
                <a:solidFill>
                  <a:srgbClr val="0070C0"/>
                </a:solidFill>
                <a:effectLst/>
                <a:latin typeface="Arial" panose="020B0604020202020204" pitchFamily="34" charset="0"/>
                <a:ea typeface="Calibri" panose="020F0502020204030204" pitchFamily="34" charset="0"/>
                <a:cs typeface="Arial" panose="020B0604020202020204" pitchFamily="34" charset="0"/>
              </a:rPr>
              <a:t>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a:solidFill>
                  <a:srgbClr val="0070C0"/>
                </a:solidFill>
                <a:effectLst/>
                <a:latin typeface="Arial" panose="020B0604020202020204" pitchFamily="34" charset="0"/>
                <a:ea typeface="Calibri" panose="020F0502020204030204" pitchFamily="34" charset="0"/>
                <a:cs typeface="Arial" panose="020B0604020202020204" pitchFamily="34" charset="0"/>
              </a:rPr>
              <a:t>This model is in place for children in the N, R, Y1, Y2 and Y3.  The “Integrated Day” operates with discrete Literacy and Numeracy sessions. This involves the children working through a number of preset tasks at their own pace throughout the day. The overriding factor in planning work in all classes and all subjects is appropriate and accurate differentiation for each ability group.  The children’s work will be designed to suit their ability.  </a:t>
            </a:r>
            <a:endParaRPr lang="en-GB" sz="14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a:solidFill>
                  <a:srgbClr val="0070C0"/>
                </a:solidFill>
                <a:effectLst/>
                <a:latin typeface="Arial" panose="020B0604020202020204" pitchFamily="34" charset="0"/>
                <a:ea typeface="Calibri" panose="020F0502020204030204" pitchFamily="34" charset="0"/>
                <a:cs typeface="Arial" panose="020B0604020202020204" pitchFamily="34" charset="0"/>
              </a:rPr>
              <a:t>The curriculum is designed to ensure the implementation of the Curriculum for Wales and to reference the Areas of   Learning. </a:t>
            </a:r>
            <a:endParaRPr lang="en-GB" dirty="0"/>
          </a:p>
        </p:txBody>
      </p:sp>
      <p:sp>
        <p:nvSpPr>
          <p:cNvPr id="8" name="Slide Number Placeholder 7">
            <a:extLst>
              <a:ext uri="{FF2B5EF4-FFF2-40B4-BE49-F238E27FC236}">
                <a16:creationId xmlns:a16="http://schemas.microsoft.com/office/drawing/2014/main" id="{B609FC03-B5BE-D846-993A-8E351C9509F3}"/>
              </a:ext>
            </a:extLst>
          </p:cNvPr>
          <p:cNvSpPr>
            <a:spLocks noGrp="1"/>
          </p:cNvSpPr>
          <p:nvPr>
            <p:ph type="sldNum" sz="quarter" idx="4"/>
          </p:nvPr>
        </p:nvSpPr>
        <p:spPr/>
        <p:txBody>
          <a:bodyPr rtlCol="0"/>
          <a:lstStyle/>
          <a:p>
            <a:pPr rtl="0"/>
            <a:fld id="{294A09A9-5501-47C1-A89A-A340965A2BE2}" type="slidenum">
              <a:rPr lang="en-GB" smtClean="0"/>
              <a:pPr rtl="0"/>
              <a:t>20</a:t>
            </a:fld>
            <a:endParaRPr lang="en-GB"/>
          </a:p>
        </p:txBody>
      </p:sp>
      <p:pic>
        <p:nvPicPr>
          <p:cNvPr id="10" name="Picture 9">
            <a:extLst>
              <a:ext uri="{FF2B5EF4-FFF2-40B4-BE49-F238E27FC236}">
                <a16:creationId xmlns:a16="http://schemas.microsoft.com/office/drawing/2014/main" id="{621F04B9-26F3-B6BF-35FE-DB1098A3923E}"/>
              </a:ext>
            </a:extLst>
          </p:cNvPr>
          <p:cNvPicPr>
            <a:picLocks noChangeAspect="1"/>
          </p:cNvPicPr>
          <p:nvPr/>
        </p:nvPicPr>
        <p:blipFill>
          <a:blip r:embed="rId3"/>
          <a:stretch>
            <a:fillRect/>
          </a:stretch>
        </p:blipFill>
        <p:spPr>
          <a:xfrm>
            <a:off x="10160000" y="373709"/>
            <a:ext cx="1778000" cy="2370667"/>
          </a:xfrm>
          <a:prstGeom prst="rect">
            <a:avLst/>
          </a:prstGeom>
        </p:spPr>
      </p:pic>
    </p:spTree>
    <p:extLst>
      <p:ext uri="{BB962C8B-B14F-4D97-AF65-F5344CB8AC3E}">
        <p14:creationId xmlns:p14="http://schemas.microsoft.com/office/powerpoint/2010/main" val="2721508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 with laptops&#10;&#10;Description automatically generated">
            <a:extLst>
              <a:ext uri="{FF2B5EF4-FFF2-40B4-BE49-F238E27FC236}">
                <a16:creationId xmlns:a16="http://schemas.microsoft.com/office/drawing/2014/main" id="{7C0D5575-E548-FECC-B799-710AA278F37F}"/>
              </a:ext>
            </a:extLst>
          </p:cNvPr>
          <p:cNvPicPr>
            <a:picLocks noChangeAspect="1"/>
          </p:cNvPicPr>
          <p:nvPr/>
        </p:nvPicPr>
        <p:blipFill rotWithShape="1">
          <a:blip r:embed="rId2">
            <a:alphaModFix amt="50000"/>
          </a:blip>
          <a:srcRect b="29172"/>
          <a:stretch/>
        </p:blipFill>
        <p:spPr>
          <a:xfrm>
            <a:off x="20" y="10"/>
            <a:ext cx="7259971" cy="6856105"/>
          </a:xfrm>
          <a:custGeom>
            <a:avLst/>
            <a:gdLst/>
            <a:ahLst/>
            <a:cxnLst/>
            <a:rect l="l" t="t" r="r" b="b"/>
            <a:pathLst>
              <a:path w="7259991" h="6856115">
                <a:moveTo>
                  <a:pt x="0" y="0"/>
                </a:moveTo>
                <a:lnTo>
                  <a:pt x="5841644" y="0"/>
                </a:lnTo>
                <a:lnTo>
                  <a:pt x="7253976" y="4479990"/>
                </a:lnTo>
                <a:lnTo>
                  <a:pt x="7259991" y="4484422"/>
                </a:lnTo>
                <a:lnTo>
                  <a:pt x="5514446" y="6852824"/>
                </a:lnTo>
                <a:lnTo>
                  <a:pt x="6776547" y="6852824"/>
                </a:lnTo>
                <a:lnTo>
                  <a:pt x="6776547" y="6856115"/>
                </a:lnTo>
                <a:lnTo>
                  <a:pt x="0" y="6856115"/>
                </a:lnTo>
                <a:close/>
              </a:path>
            </a:pathLst>
          </a:custGeom>
        </p:spPr>
      </p:pic>
      <p:sp>
        <p:nvSpPr>
          <p:cNvPr id="2" name="Title 1">
            <a:extLst>
              <a:ext uri="{FF2B5EF4-FFF2-40B4-BE49-F238E27FC236}">
                <a16:creationId xmlns:a16="http://schemas.microsoft.com/office/drawing/2014/main" id="{D0B227FF-76D8-8D58-C8FB-FA22F7C5EC66}"/>
              </a:ext>
            </a:extLst>
          </p:cNvPr>
          <p:cNvSpPr>
            <a:spLocks noGrp="1"/>
          </p:cNvSpPr>
          <p:nvPr>
            <p:ph type="title"/>
          </p:nvPr>
        </p:nvSpPr>
        <p:spPr>
          <a:xfrm>
            <a:off x="467724" y="2404534"/>
            <a:ext cx="5669280" cy="1646302"/>
          </a:xfrm>
        </p:spPr>
        <p:txBody>
          <a:bodyPr vert="horz" lIns="91440" tIns="45720" rIns="91440" bIns="45720" rtlCol="0" anchor="b">
            <a:normAutofit fontScale="90000"/>
          </a:bodyPr>
          <a:lstStyle/>
          <a:p>
            <a:pPr algn="r">
              <a:lnSpc>
                <a:spcPct val="90000"/>
              </a:lnSpc>
              <a:spcAft>
                <a:spcPts val="800"/>
              </a:spcAft>
            </a:pPr>
            <a:br>
              <a:rPr lang="en-US" sz="1400" u="sng">
                <a:solidFill>
                  <a:srgbClr val="FFFFFF"/>
                </a:solidFill>
                <a:effectLst/>
              </a:rPr>
            </a:br>
            <a:r>
              <a:rPr lang="en-US" sz="1400" u="sng">
                <a:solidFill>
                  <a:srgbClr val="FFFFFF"/>
                </a:solidFill>
                <a:effectLst/>
              </a:rPr>
              <a:t>Progression Step 3, 8 – 11 Year olds.</a:t>
            </a:r>
            <a:br>
              <a:rPr lang="en-US" sz="1400">
                <a:solidFill>
                  <a:srgbClr val="FFFFFF"/>
                </a:solidFill>
                <a:effectLst/>
              </a:rPr>
            </a:br>
            <a:r>
              <a:rPr lang="en-US" sz="1400" b="1">
                <a:solidFill>
                  <a:srgbClr val="FFFFFF"/>
                </a:solidFill>
                <a:effectLst/>
              </a:rPr>
              <a:t> </a:t>
            </a:r>
            <a:br>
              <a:rPr lang="en-US" sz="1400">
                <a:solidFill>
                  <a:srgbClr val="FFFFFF"/>
                </a:solidFill>
                <a:effectLst/>
              </a:rPr>
            </a:br>
            <a:r>
              <a:rPr lang="en-US" sz="1400">
                <a:solidFill>
                  <a:srgbClr val="FFFFFF"/>
                </a:solidFill>
                <a:effectLst/>
              </a:rPr>
              <a:t>The essential skills of communication, literacy and numeracy will be the central focus of the curriculum. As the pupils understanding increases more time will be given to the four AOLEs – Humanities, Expressive Arts, Science and Tech, Health and Wellbeing. The curriculum will still take place within an integrated theme where it is meaningful and relevant. The teaching will be led in an Inquiry based format. Children will be encouraged to develop self – confidence, independence in learning and higher order skills in a range of situations.</a:t>
            </a:r>
            <a:br>
              <a:rPr lang="en-US" sz="1400">
                <a:solidFill>
                  <a:srgbClr val="FFFFFF"/>
                </a:solidFill>
                <a:effectLst/>
              </a:rPr>
            </a:br>
            <a:r>
              <a:rPr lang="en-US" sz="1400">
                <a:solidFill>
                  <a:srgbClr val="FFFFFF"/>
                </a:solidFill>
                <a:effectLst/>
              </a:rPr>
              <a:t> </a:t>
            </a:r>
            <a:br>
              <a:rPr lang="en-US" sz="1400">
                <a:solidFill>
                  <a:srgbClr val="FFFFFF"/>
                </a:solidFill>
                <a:effectLst/>
              </a:rPr>
            </a:br>
            <a:br>
              <a:rPr lang="en-US" sz="1400">
                <a:solidFill>
                  <a:srgbClr val="FFFFFF"/>
                </a:solidFill>
                <a:effectLst/>
              </a:rPr>
            </a:br>
            <a:endParaRPr lang="en-US" sz="1400">
              <a:solidFill>
                <a:srgbClr val="FFFFFF"/>
              </a:solidFill>
            </a:endParaRPr>
          </a:p>
        </p:txBody>
      </p:sp>
      <p:sp>
        <p:nvSpPr>
          <p:cNvPr id="4" name="Date Placeholder 3">
            <a:extLst>
              <a:ext uri="{FF2B5EF4-FFF2-40B4-BE49-F238E27FC236}">
                <a16:creationId xmlns:a16="http://schemas.microsoft.com/office/drawing/2014/main" id="{2A26BC15-1F7D-A3EE-33D2-B76CC16A00BD}"/>
              </a:ext>
            </a:extLst>
          </p:cNvPr>
          <p:cNvSpPr>
            <a:spLocks noGrp="1"/>
          </p:cNvSpPr>
          <p:nvPr>
            <p:ph type="dt" sz="half" idx="2"/>
          </p:nvPr>
        </p:nvSpPr>
        <p:spPr>
          <a:xfrm>
            <a:off x="7205133" y="6041362"/>
            <a:ext cx="911939" cy="365125"/>
          </a:xfrm>
        </p:spPr>
        <p:txBody>
          <a:bodyPr vert="horz" lIns="91440" tIns="45720" rIns="91440" bIns="45720" rtlCol="0" anchor="ctr">
            <a:normAutofit/>
          </a:bodyPr>
          <a:lstStyle/>
          <a:p>
            <a:pPr algn="r" defTabSz="914400">
              <a:spcAft>
                <a:spcPts val="600"/>
              </a:spcAft>
            </a:pPr>
            <a:r>
              <a:rPr lang="en-GB" sz="900" noProof="0" dirty="0">
                <a:solidFill>
                  <a:srgbClr val="FFFFFF"/>
                </a:solidFill>
              </a:rPr>
              <a:t>2025 / 26</a:t>
            </a:r>
          </a:p>
        </p:txBody>
      </p:sp>
      <p:sp>
        <p:nvSpPr>
          <p:cNvPr id="5" name="Footer Placeholder 4">
            <a:extLst>
              <a:ext uri="{FF2B5EF4-FFF2-40B4-BE49-F238E27FC236}">
                <a16:creationId xmlns:a16="http://schemas.microsoft.com/office/drawing/2014/main" id="{5762D4A8-52D1-4FA0-984F-394408B93A51}"/>
              </a:ext>
            </a:extLst>
          </p:cNvPr>
          <p:cNvSpPr>
            <a:spLocks noGrp="1"/>
          </p:cNvSpPr>
          <p:nvPr>
            <p:ph type="ftr" sz="quarter" idx="3"/>
          </p:nvPr>
        </p:nvSpPr>
        <p:spPr>
          <a:xfrm>
            <a:off x="677334" y="6041362"/>
            <a:ext cx="6297612" cy="365125"/>
          </a:xfrm>
        </p:spPr>
        <p:txBody>
          <a:bodyPr vert="horz" lIns="91440" tIns="45720" rIns="91440" bIns="45720" rtlCol="0" anchor="ctr">
            <a:normAutofit/>
          </a:bodyPr>
          <a:lstStyle/>
          <a:p>
            <a:pPr algn="l" defTabSz="914400">
              <a:spcAft>
                <a:spcPts val="600"/>
              </a:spcAft>
            </a:pPr>
            <a:r>
              <a:rPr lang="en-US" sz="900" kern="1200">
                <a:solidFill>
                  <a:schemeClr val="tx1">
                    <a:tint val="75000"/>
                  </a:schemeClr>
                </a:solidFill>
                <a:latin typeface="+mn-lt"/>
                <a:ea typeface="+mn-ea"/>
                <a:cs typeface="+mn-cs"/>
              </a:rPr>
              <a:t>Prospectus</a:t>
            </a:r>
            <a:endParaRPr lang="en-US" sz="900" kern="1200" noProof="0">
              <a:solidFill>
                <a:schemeClr val="tx1">
                  <a:tint val="75000"/>
                </a:schemeClr>
              </a:solidFill>
              <a:latin typeface="+mn-lt"/>
              <a:ea typeface="+mn-ea"/>
              <a:cs typeface="+mn-cs"/>
            </a:endParaRPr>
          </a:p>
        </p:txBody>
      </p:sp>
      <p:sp>
        <p:nvSpPr>
          <p:cNvPr id="11" name="Slide Number Placeholder 10">
            <a:extLst>
              <a:ext uri="{FF2B5EF4-FFF2-40B4-BE49-F238E27FC236}">
                <a16:creationId xmlns:a16="http://schemas.microsoft.com/office/drawing/2014/main" id="{41454ECC-33E3-DB67-0150-257A38C9A282}"/>
              </a:ext>
            </a:extLst>
          </p:cNvPr>
          <p:cNvSpPr>
            <a:spLocks noGrp="1"/>
          </p:cNvSpPr>
          <p:nvPr>
            <p:ph type="sldNum" sz="quarter" idx="4"/>
          </p:nvPr>
        </p:nvSpPr>
        <p:spPr>
          <a:xfrm>
            <a:off x="8590663" y="6041362"/>
            <a:ext cx="683339" cy="365125"/>
          </a:xfrm>
        </p:spPr>
        <p:txBody>
          <a:bodyPr vert="horz" lIns="91440" tIns="45720" rIns="91440" bIns="45720" rtlCol="0" anchor="ctr">
            <a:normAutofit/>
          </a:bodyPr>
          <a:lstStyle/>
          <a:p>
            <a:pPr defTabSz="914400">
              <a:spcAft>
                <a:spcPts val="600"/>
              </a:spcAft>
            </a:pPr>
            <a:fld id="{294A09A9-5501-47C1-A89A-A340965A2BE2}" type="slidenum">
              <a:rPr lang="en-US" sz="900" noProof="0">
                <a:solidFill>
                  <a:srgbClr val="FFFFFF"/>
                </a:solidFill>
              </a:rPr>
              <a:pPr defTabSz="914400">
                <a:spcAft>
                  <a:spcPts val="600"/>
                </a:spcAft>
              </a:pPr>
              <a:t>21</a:t>
            </a:fld>
            <a:endParaRPr lang="en-US" sz="900" noProof="0">
              <a:solidFill>
                <a:srgbClr val="FFFFFF"/>
              </a:solidFill>
            </a:endParaRPr>
          </a:p>
        </p:txBody>
      </p:sp>
      <p:sp>
        <p:nvSpPr>
          <p:cNvPr id="13" name="TextBox 12">
            <a:extLst>
              <a:ext uri="{FF2B5EF4-FFF2-40B4-BE49-F238E27FC236}">
                <a16:creationId xmlns:a16="http://schemas.microsoft.com/office/drawing/2014/main" id="{EF2A234B-4709-B968-3B1A-EE230352BE9D}"/>
              </a:ext>
            </a:extLst>
          </p:cNvPr>
          <p:cNvSpPr txBox="1"/>
          <p:nvPr/>
        </p:nvSpPr>
        <p:spPr>
          <a:xfrm>
            <a:off x="1179660" y="4050833"/>
            <a:ext cx="4957344" cy="1096899"/>
          </a:xfrm>
          <a:prstGeom prst="rect">
            <a:avLst/>
          </a:prstGeom>
        </p:spPr>
        <p:txBody>
          <a:bodyPr vert="horz" lIns="91440" tIns="45720" rIns="91440" bIns="45720" rtlCol="0" anchor="t">
            <a:normAutofit/>
          </a:bodyPr>
          <a:lstStyle/>
          <a:p>
            <a:pPr algn="r">
              <a:spcBef>
                <a:spcPts val="1000"/>
              </a:spcBef>
              <a:buClr>
                <a:schemeClr val="accent1"/>
              </a:buClr>
              <a:buSzPct val="80000"/>
            </a:pPr>
            <a:r>
              <a:rPr lang="en-US" b="1">
                <a:solidFill>
                  <a:schemeClr val="tx1">
                    <a:lumMod val="50000"/>
                    <a:lumOff val="50000"/>
                  </a:schemeClr>
                </a:solidFill>
              </a:rPr>
              <a:t>Curriculum for Wales</a:t>
            </a:r>
          </a:p>
        </p:txBody>
      </p:sp>
    </p:spTree>
    <p:extLst>
      <p:ext uri="{BB962C8B-B14F-4D97-AF65-F5344CB8AC3E}">
        <p14:creationId xmlns:p14="http://schemas.microsoft.com/office/powerpoint/2010/main" val="298852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057C-0FC6-25F9-8BEE-30F4F9F320CD}"/>
              </a:ext>
            </a:extLst>
          </p:cNvPr>
          <p:cNvSpPr>
            <a:spLocks noGrp="1"/>
          </p:cNvSpPr>
          <p:nvPr>
            <p:ph type="title"/>
          </p:nvPr>
        </p:nvSpPr>
        <p:spPr/>
        <p:txBody>
          <a:bodyPr/>
          <a:lstStyle/>
          <a:p>
            <a:r>
              <a:rPr lang="en-US" dirty="0"/>
              <a:t>RSE and RVE</a:t>
            </a:r>
            <a:endParaRPr lang="en-GB" dirty="0"/>
          </a:p>
        </p:txBody>
      </p:sp>
      <p:sp>
        <p:nvSpPr>
          <p:cNvPr id="4" name="Date Placeholder 3">
            <a:extLst>
              <a:ext uri="{FF2B5EF4-FFF2-40B4-BE49-F238E27FC236}">
                <a16:creationId xmlns:a16="http://schemas.microsoft.com/office/drawing/2014/main" id="{299B6EB9-B24D-FBE7-812D-970BD5A5B04C}"/>
              </a:ext>
            </a:extLst>
          </p:cNvPr>
          <p:cNvSpPr>
            <a:spLocks noGrp="1"/>
          </p:cNvSpPr>
          <p:nvPr>
            <p:ph type="dt" sz="half" idx="2"/>
          </p:nvPr>
        </p:nvSpPr>
        <p:spPr/>
        <p:txBody>
          <a:bodyPr/>
          <a:lstStyle/>
          <a:p>
            <a:pPr rtl="0"/>
            <a:r>
              <a:rPr lang="en-GB" noProof="0" dirty="0"/>
              <a:t>2025/ 26</a:t>
            </a:r>
          </a:p>
        </p:txBody>
      </p:sp>
      <p:sp>
        <p:nvSpPr>
          <p:cNvPr id="5" name="Footer Placeholder 4">
            <a:extLst>
              <a:ext uri="{FF2B5EF4-FFF2-40B4-BE49-F238E27FC236}">
                <a16:creationId xmlns:a16="http://schemas.microsoft.com/office/drawing/2014/main" id="{B9370F67-BBFE-1E32-FFE4-1264CC2C63E2}"/>
              </a:ext>
            </a:extLst>
          </p:cNvPr>
          <p:cNvSpPr>
            <a:spLocks noGrp="1"/>
          </p:cNvSpPr>
          <p:nvPr>
            <p:ph type="ftr" sz="quarter" idx="3"/>
          </p:nvPr>
        </p:nvSpPr>
        <p:spPr/>
        <p:txBody>
          <a:bodyPr/>
          <a:lstStyle/>
          <a:p>
            <a:pPr rtl="0"/>
            <a:r>
              <a:rPr lang="en-GB" noProof="0" dirty="0"/>
              <a:t>Prospectus</a:t>
            </a:r>
          </a:p>
        </p:txBody>
      </p:sp>
      <p:sp>
        <p:nvSpPr>
          <p:cNvPr id="11" name="Slide Number Placeholder 10">
            <a:extLst>
              <a:ext uri="{FF2B5EF4-FFF2-40B4-BE49-F238E27FC236}">
                <a16:creationId xmlns:a16="http://schemas.microsoft.com/office/drawing/2014/main" id="{2B7A8F9B-1A69-D07D-7DCE-97EEDC8EB87B}"/>
              </a:ext>
            </a:extLst>
          </p:cNvPr>
          <p:cNvSpPr>
            <a:spLocks noGrp="1"/>
          </p:cNvSpPr>
          <p:nvPr>
            <p:ph type="sldNum" sz="quarter" idx="4"/>
          </p:nvPr>
        </p:nvSpPr>
        <p:spPr/>
        <p:txBody>
          <a:bodyPr/>
          <a:lstStyle/>
          <a:p>
            <a:pPr rtl="0"/>
            <a:fld id="{294A09A9-5501-47C1-A89A-A340965A2BE2}" type="slidenum">
              <a:rPr lang="en-GB" noProof="0" smtClean="0"/>
              <a:pPr rtl="0"/>
              <a:t>22</a:t>
            </a:fld>
            <a:endParaRPr lang="en-GB" noProof="0"/>
          </a:p>
        </p:txBody>
      </p:sp>
      <p:sp>
        <p:nvSpPr>
          <p:cNvPr id="12" name="TextBox 11">
            <a:extLst>
              <a:ext uri="{FF2B5EF4-FFF2-40B4-BE49-F238E27FC236}">
                <a16:creationId xmlns:a16="http://schemas.microsoft.com/office/drawing/2014/main" id="{8DBDB8ED-2264-EDE1-0E1F-858717D97A72}"/>
              </a:ext>
            </a:extLst>
          </p:cNvPr>
          <p:cNvSpPr txBox="1"/>
          <p:nvPr/>
        </p:nvSpPr>
        <p:spPr>
          <a:xfrm>
            <a:off x="161925" y="1706563"/>
            <a:ext cx="9705601" cy="1477328"/>
          </a:xfrm>
          <a:prstGeom prst="rect">
            <a:avLst/>
          </a:prstGeom>
          <a:noFill/>
        </p:spPr>
        <p:txBody>
          <a:bodyPr wrap="square" rtlCol="0">
            <a:spAutoFit/>
          </a:bodyPr>
          <a:lstStyle/>
          <a:p>
            <a:r>
              <a:rPr lang="en-US" dirty="0">
                <a:solidFill>
                  <a:srgbClr val="92D050"/>
                </a:solidFill>
              </a:rPr>
              <a:t>Relationships and Sexual Education.</a:t>
            </a:r>
          </a:p>
          <a:p>
            <a:r>
              <a:rPr lang="en-US" dirty="0">
                <a:solidFill>
                  <a:srgbClr val="92D050"/>
                </a:solidFill>
              </a:rPr>
              <a:t> </a:t>
            </a:r>
          </a:p>
          <a:p>
            <a:r>
              <a:rPr lang="en-US" dirty="0">
                <a:solidFill>
                  <a:srgbClr val="92D050"/>
                </a:solidFill>
              </a:rPr>
              <a:t>As a school we cover this area of learning fortnightly through the main topics, during our Collective Worship time and use the Jigsaw scheme.</a:t>
            </a:r>
          </a:p>
          <a:p>
            <a:endParaRPr lang="en-GB" dirty="0">
              <a:solidFill>
                <a:srgbClr val="00B050"/>
              </a:solidFill>
            </a:endParaRPr>
          </a:p>
        </p:txBody>
      </p:sp>
      <p:sp>
        <p:nvSpPr>
          <p:cNvPr id="13" name="TextBox 12">
            <a:extLst>
              <a:ext uri="{FF2B5EF4-FFF2-40B4-BE49-F238E27FC236}">
                <a16:creationId xmlns:a16="http://schemas.microsoft.com/office/drawing/2014/main" id="{F364E129-27BE-2BF0-1CD7-D44B57AEC1AD}"/>
              </a:ext>
            </a:extLst>
          </p:cNvPr>
          <p:cNvSpPr txBox="1"/>
          <p:nvPr/>
        </p:nvSpPr>
        <p:spPr>
          <a:xfrm>
            <a:off x="238124" y="3292792"/>
            <a:ext cx="9705601" cy="1477328"/>
          </a:xfrm>
          <a:prstGeom prst="rect">
            <a:avLst/>
          </a:prstGeom>
          <a:noFill/>
        </p:spPr>
        <p:txBody>
          <a:bodyPr wrap="square" rtlCol="0">
            <a:spAutoFit/>
          </a:bodyPr>
          <a:lstStyle/>
          <a:p>
            <a:r>
              <a:rPr lang="en-US" dirty="0">
                <a:solidFill>
                  <a:srgbClr val="00B0F0"/>
                </a:solidFill>
              </a:rPr>
              <a:t>Religion, Values and Ethics.</a:t>
            </a:r>
          </a:p>
          <a:p>
            <a:r>
              <a:rPr lang="en-US" dirty="0">
                <a:solidFill>
                  <a:srgbClr val="00B0F0"/>
                </a:solidFill>
              </a:rPr>
              <a:t> </a:t>
            </a:r>
          </a:p>
          <a:p>
            <a:r>
              <a:rPr lang="en-US" dirty="0">
                <a:solidFill>
                  <a:srgbClr val="00B0F0"/>
                </a:solidFill>
              </a:rPr>
              <a:t>As a school we cover this area of learning fortnightly through the main topics, during our Collective Worship time and using the Discovery scheme.</a:t>
            </a:r>
          </a:p>
          <a:p>
            <a:endParaRPr lang="en-GB" dirty="0">
              <a:solidFill>
                <a:srgbClr val="00B050"/>
              </a:solidFill>
            </a:endParaRPr>
          </a:p>
        </p:txBody>
      </p:sp>
    </p:spTree>
    <p:extLst>
      <p:ext uri="{BB962C8B-B14F-4D97-AF65-F5344CB8AC3E}">
        <p14:creationId xmlns:p14="http://schemas.microsoft.com/office/powerpoint/2010/main" val="3038467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4966-5518-ED83-24FB-6290CE8ABA74}"/>
              </a:ext>
            </a:extLst>
          </p:cNvPr>
          <p:cNvSpPr>
            <a:spLocks noGrp="1"/>
          </p:cNvSpPr>
          <p:nvPr>
            <p:ph type="title"/>
          </p:nvPr>
        </p:nvSpPr>
        <p:spPr>
          <a:xfrm>
            <a:off x="5536734" y="609600"/>
            <a:ext cx="3737268" cy="1320800"/>
          </a:xfrm>
        </p:spPr>
        <p:txBody>
          <a:bodyPr>
            <a:normAutofit/>
          </a:bodyPr>
          <a:lstStyle/>
          <a:p>
            <a:r>
              <a:rPr lang="en-US" dirty="0"/>
              <a:t>Assessment</a:t>
            </a:r>
            <a:endParaRPr lang="en-GB" dirty="0"/>
          </a:p>
        </p:txBody>
      </p:sp>
      <p:sp>
        <p:nvSpPr>
          <p:cNvPr id="9" name="Content Placeholder 8">
            <a:extLst>
              <a:ext uri="{FF2B5EF4-FFF2-40B4-BE49-F238E27FC236}">
                <a16:creationId xmlns:a16="http://schemas.microsoft.com/office/drawing/2014/main" id="{16F1F0C5-096B-DF63-0EEA-C41BD0F39EC7}"/>
              </a:ext>
            </a:extLst>
          </p:cNvPr>
          <p:cNvSpPr>
            <a:spLocks noGrp="1"/>
          </p:cNvSpPr>
          <p:nvPr>
            <p:ph idx="1"/>
          </p:nvPr>
        </p:nvSpPr>
        <p:spPr>
          <a:xfrm>
            <a:off x="5209563" y="2160589"/>
            <a:ext cx="5652401" cy="3880773"/>
          </a:xfrm>
        </p:spPr>
        <p:txBody>
          <a:bodyPr>
            <a:normAutofit lnSpcReduction="10000"/>
          </a:bodyPr>
          <a:lstStyle/>
          <a:p>
            <a:pPr>
              <a:lnSpc>
                <a:spcPct val="90000"/>
              </a:lnSpc>
            </a:pPr>
            <a:r>
              <a:rPr lang="en-US" dirty="0"/>
              <a:t>As a school we complete the following assessments – </a:t>
            </a:r>
          </a:p>
          <a:p>
            <a:pPr marL="342900" indent="-342900">
              <a:lnSpc>
                <a:spcPct val="90000"/>
              </a:lnSpc>
              <a:buFont typeface="Arial" panose="020B0604020202020204" pitchFamily="34" charset="0"/>
              <a:buChar char="•"/>
            </a:pPr>
            <a:r>
              <a:rPr lang="en-US" dirty="0" err="1"/>
              <a:t>Personalised</a:t>
            </a:r>
            <a:r>
              <a:rPr lang="en-US" dirty="0"/>
              <a:t> Assessments in Reasoning and Procedural Mathematics, and Reading</a:t>
            </a:r>
          </a:p>
          <a:p>
            <a:pPr marL="342900" indent="-342900">
              <a:lnSpc>
                <a:spcPct val="90000"/>
              </a:lnSpc>
              <a:buFont typeface="Arial" panose="020B0604020202020204" pitchFamily="34" charset="0"/>
              <a:buChar char="•"/>
            </a:pPr>
            <a:r>
              <a:rPr lang="en-US" dirty="0"/>
              <a:t>Non Verbal </a:t>
            </a:r>
            <a:r>
              <a:rPr lang="en-US" dirty="0" err="1"/>
              <a:t>Assesssments</a:t>
            </a:r>
            <a:endParaRPr lang="en-US" dirty="0"/>
          </a:p>
          <a:p>
            <a:pPr marL="342900" indent="-342900">
              <a:lnSpc>
                <a:spcPct val="90000"/>
              </a:lnSpc>
              <a:buFont typeface="Arial" panose="020B0604020202020204" pitchFamily="34" charset="0"/>
              <a:buChar char="•"/>
            </a:pPr>
            <a:r>
              <a:rPr lang="en-US" dirty="0"/>
              <a:t>PM Reading</a:t>
            </a:r>
          </a:p>
          <a:p>
            <a:pPr marL="342900" indent="-342900">
              <a:lnSpc>
                <a:spcPct val="90000"/>
              </a:lnSpc>
              <a:buFont typeface="Arial" panose="020B0604020202020204" pitchFamily="34" charset="0"/>
              <a:buChar char="•"/>
            </a:pPr>
            <a:r>
              <a:rPr lang="en-US" dirty="0"/>
              <a:t>SELFIE</a:t>
            </a:r>
          </a:p>
          <a:p>
            <a:pPr marL="342900" indent="-342900">
              <a:lnSpc>
                <a:spcPct val="90000"/>
              </a:lnSpc>
              <a:buFont typeface="Arial" panose="020B0604020202020204" pitchFamily="34" charset="0"/>
              <a:buChar char="•"/>
            </a:pPr>
            <a:r>
              <a:rPr lang="en-US" dirty="0"/>
              <a:t>Motional</a:t>
            </a:r>
          </a:p>
          <a:p>
            <a:pPr marL="342900" indent="-342900">
              <a:lnSpc>
                <a:spcPct val="90000"/>
              </a:lnSpc>
              <a:buFont typeface="Arial" panose="020B0604020202020204" pitchFamily="34" charset="0"/>
              <a:buChar char="•"/>
            </a:pPr>
            <a:r>
              <a:rPr lang="en-US" dirty="0"/>
              <a:t>Single Word Spelling Tests/HFW</a:t>
            </a:r>
          </a:p>
          <a:p>
            <a:pPr marL="342900" indent="-342900">
              <a:lnSpc>
                <a:spcPct val="90000"/>
              </a:lnSpc>
              <a:buFont typeface="Arial" panose="020B0604020202020204" pitchFamily="34" charset="0"/>
              <a:buChar char="•"/>
            </a:pPr>
            <a:r>
              <a:rPr lang="en-US" dirty="0"/>
              <a:t>LNF Assessments</a:t>
            </a:r>
          </a:p>
          <a:p>
            <a:pPr marL="342900" indent="-342900">
              <a:lnSpc>
                <a:spcPct val="90000"/>
              </a:lnSpc>
              <a:buFont typeface="Arial" panose="020B0604020202020204" pitchFamily="34" charset="0"/>
              <a:buChar char="•"/>
            </a:pPr>
            <a:r>
              <a:rPr lang="en-US" dirty="0"/>
              <a:t>White Rose </a:t>
            </a:r>
            <a:r>
              <a:rPr lang="en-US" dirty="0" err="1"/>
              <a:t>Maths</a:t>
            </a:r>
            <a:r>
              <a:rPr lang="en-US" dirty="0"/>
              <a:t> Assessments</a:t>
            </a:r>
            <a:endParaRPr lang="en-GB" dirty="0"/>
          </a:p>
        </p:txBody>
      </p:sp>
      <p:sp>
        <p:nvSpPr>
          <p:cNvPr id="4" name="Date Placeholder 3">
            <a:extLst>
              <a:ext uri="{FF2B5EF4-FFF2-40B4-BE49-F238E27FC236}">
                <a16:creationId xmlns:a16="http://schemas.microsoft.com/office/drawing/2014/main" id="{EC2C1503-EF8F-7DB5-1F19-82E490E7032F}"/>
              </a:ext>
            </a:extLst>
          </p:cNvPr>
          <p:cNvSpPr>
            <a:spLocks noGrp="1"/>
          </p:cNvSpPr>
          <p:nvPr>
            <p:ph type="dt" sz="half" idx="2"/>
          </p:nvPr>
        </p:nvSpPr>
        <p:spPr>
          <a:xfrm>
            <a:off x="7692706" y="6041362"/>
            <a:ext cx="1073790" cy="365125"/>
          </a:xfrm>
        </p:spPr>
        <p:txBody>
          <a:bodyPr>
            <a:normAutofit/>
          </a:bodyPr>
          <a:lstStyle/>
          <a:p>
            <a:pPr rtl="0">
              <a:spcAft>
                <a:spcPts val="600"/>
              </a:spcAft>
            </a:pPr>
            <a:r>
              <a:rPr lang="en-GB" noProof="0" dirty="0"/>
              <a:t>2025 / 26</a:t>
            </a:r>
          </a:p>
        </p:txBody>
      </p:sp>
      <p:sp>
        <p:nvSpPr>
          <p:cNvPr id="5" name="Footer Placeholder 4">
            <a:extLst>
              <a:ext uri="{FF2B5EF4-FFF2-40B4-BE49-F238E27FC236}">
                <a16:creationId xmlns:a16="http://schemas.microsoft.com/office/drawing/2014/main" id="{560832FC-A901-E685-A035-E55482D51A91}"/>
              </a:ext>
            </a:extLst>
          </p:cNvPr>
          <p:cNvSpPr>
            <a:spLocks noGrp="1"/>
          </p:cNvSpPr>
          <p:nvPr>
            <p:ph type="ftr" sz="quarter" idx="3"/>
          </p:nvPr>
        </p:nvSpPr>
        <p:spPr>
          <a:xfrm>
            <a:off x="5209563" y="6041362"/>
            <a:ext cx="2332140" cy="365125"/>
          </a:xfrm>
        </p:spPr>
        <p:txBody>
          <a:bodyPr>
            <a:normAutofit/>
          </a:bodyPr>
          <a:lstStyle/>
          <a:p>
            <a:pPr rtl="0">
              <a:spcAft>
                <a:spcPts val="600"/>
              </a:spcAft>
            </a:pPr>
            <a:r>
              <a:rPr lang="en-GB" noProof="0" dirty="0"/>
              <a:t>Prospectus</a:t>
            </a:r>
            <a:endParaRPr lang="en-GB" noProof="0"/>
          </a:p>
        </p:txBody>
      </p:sp>
      <p:sp>
        <p:nvSpPr>
          <p:cNvPr id="11" name="Slide Number Placeholder 10">
            <a:extLst>
              <a:ext uri="{FF2B5EF4-FFF2-40B4-BE49-F238E27FC236}">
                <a16:creationId xmlns:a16="http://schemas.microsoft.com/office/drawing/2014/main" id="{B69499A8-52F9-0BA6-7050-F20835FE78B4}"/>
              </a:ext>
            </a:extLst>
          </p:cNvPr>
          <p:cNvSpPr>
            <a:spLocks noGrp="1"/>
          </p:cNvSpPr>
          <p:nvPr>
            <p:ph type="sldNum" sz="quarter" idx="4"/>
          </p:nvPr>
        </p:nvSpPr>
        <p:spPr>
          <a:xfrm>
            <a:off x="8841996" y="6041362"/>
            <a:ext cx="432006" cy="365125"/>
          </a:xfrm>
        </p:spPr>
        <p:txBody>
          <a:bodyPr>
            <a:normAutofit/>
          </a:bodyPr>
          <a:lstStyle/>
          <a:p>
            <a:pPr rtl="0">
              <a:spcAft>
                <a:spcPts val="600"/>
              </a:spcAft>
            </a:pPr>
            <a:fld id="{294A09A9-5501-47C1-A89A-A340965A2BE2}" type="slidenum">
              <a:rPr lang="en-GB" noProof="0" smtClean="0"/>
              <a:pPr rtl="0">
                <a:spcAft>
                  <a:spcPts val="600"/>
                </a:spcAft>
              </a:pPr>
              <a:t>23</a:t>
            </a:fld>
            <a:endParaRPr lang="en-GB" noProof="0"/>
          </a:p>
        </p:txBody>
      </p:sp>
      <p:pic>
        <p:nvPicPr>
          <p:cNvPr id="3" name="Picture 2">
            <a:extLst>
              <a:ext uri="{FF2B5EF4-FFF2-40B4-BE49-F238E27FC236}">
                <a16:creationId xmlns:a16="http://schemas.microsoft.com/office/drawing/2014/main" id="{A9F94871-EA20-C788-719D-738E1BEFE705}"/>
              </a:ext>
            </a:extLst>
          </p:cNvPr>
          <p:cNvPicPr>
            <a:picLocks noChangeAspect="1"/>
          </p:cNvPicPr>
          <p:nvPr/>
        </p:nvPicPr>
        <p:blipFill rotWithShape="1">
          <a:blip r:embed="rId2"/>
          <a:srcRect b="466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1518038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AF2F0-1C6B-AD05-7C22-86505FFA4FB7}"/>
              </a:ext>
            </a:extLst>
          </p:cNvPr>
          <p:cNvSpPr>
            <a:spLocks noGrp="1"/>
          </p:cNvSpPr>
          <p:nvPr>
            <p:ph type="title"/>
          </p:nvPr>
        </p:nvSpPr>
        <p:spPr/>
        <p:txBody>
          <a:bodyPr/>
          <a:lstStyle/>
          <a:p>
            <a:r>
              <a:rPr lang="en-US" dirty="0"/>
              <a:t>Additional Learning Needs</a:t>
            </a:r>
            <a:endParaRPr lang="en-GB" dirty="0"/>
          </a:p>
        </p:txBody>
      </p:sp>
      <p:sp>
        <p:nvSpPr>
          <p:cNvPr id="4" name="Date Placeholder 3">
            <a:extLst>
              <a:ext uri="{FF2B5EF4-FFF2-40B4-BE49-F238E27FC236}">
                <a16:creationId xmlns:a16="http://schemas.microsoft.com/office/drawing/2014/main" id="{9373D062-7E7B-B6F5-62F9-993AD94CC980}"/>
              </a:ext>
            </a:extLst>
          </p:cNvPr>
          <p:cNvSpPr>
            <a:spLocks noGrp="1"/>
          </p:cNvSpPr>
          <p:nvPr>
            <p:ph type="dt" sz="half" idx="2"/>
          </p:nvPr>
        </p:nvSpPr>
        <p:spPr/>
        <p:txBody>
          <a:bodyPr/>
          <a:lstStyle/>
          <a:p>
            <a:pPr rtl="0"/>
            <a:r>
              <a:rPr lang="en-GB" noProof="0" dirty="0"/>
              <a:t>2025 / 26</a:t>
            </a:r>
          </a:p>
        </p:txBody>
      </p:sp>
      <p:sp>
        <p:nvSpPr>
          <p:cNvPr id="5" name="Footer Placeholder 4">
            <a:extLst>
              <a:ext uri="{FF2B5EF4-FFF2-40B4-BE49-F238E27FC236}">
                <a16:creationId xmlns:a16="http://schemas.microsoft.com/office/drawing/2014/main" id="{DDBD37C6-57C8-3F28-D213-37F24FC72FB5}"/>
              </a:ext>
            </a:extLst>
          </p:cNvPr>
          <p:cNvSpPr>
            <a:spLocks noGrp="1"/>
          </p:cNvSpPr>
          <p:nvPr>
            <p:ph type="ftr" sz="quarter" idx="3"/>
          </p:nvPr>
        </p:nvSpPr>
        <p:spPr/>
        <p:txBody>
          <a:bodyPr/>
          <a:lstStyle/>
          <a:p>
            <a:pPr rtl="0"/>
            <a:r>
              <a:rPr lang="en-US" dirty="0"/>
              <a:t>Prospectus</a:t>
            </a:r>
            <a:endParaRPr lang="en-GB" noProof="0" dirty="0"/>
          </a:p>
        </p:txBody>
      </p:sp>
      <p:sp>
        <p:nvSpPr>
          <p:cNvPr id="11" name="Slide Number Placeholder 10">
            <a:extLst>
              <a:ext uri="{FF2B5EF4-FFF2-40B4-BE49-F238E27FC236}">
                <a16:creationId xmlns:a16="http://schemas.microsoft.com/office/drawing/2014/main" id="{FEBEE451-C896-330F-6B41-C0A52DCBBD56}"/>
              </a:ext>
            </a:extLst>
          </p:cNvPr>
          <p:cNvSpPr>
            <a:spLocks noGrp="1"/>
          </p:cNvSpPr>
          <p:nvPr>
            <p:ph type="sldNum" sz="quarter" idx="4"/>
          </p:nvPr>
        </p:nvSpPr>
        <p:spPr/>
        <p:txBody>
          <a:bodyPr/>
          <a:lstStyle/>
          <a:p>
            <a:pPr rtl="0"/>
            <a:fld id="{294A09A9-5501-47C1-A89A-A340965A2BE2}" type="slidenum">
              <a:rPr lang="en-GB" noProof="0" smtClean="0"/>
              <a:pPr rtl="0"/>
              <a:t>24</a:t>
            </a:fld>
            <a:endParaRPr lang="en-GB" noProof="0"/>
          </a:p>
        </p:txBody>
      </p:sp>
      <p:sp>
        <p:nvSpPr>
          <p:cNvPr id="12" name="TextBox 11">
            <a:extLst>
              <a:ext uri="{FF2B5EF4-FFF2-40B4-BE49-F238E27FC236}">
                <a16:creationId xmlns:a16="http://schemas.microsoft.com/office/drawing/2014/main" id="{CC9D7CC4-B9FF-2695-D435-0668027749FC}"/>
              </a:ext>
            </a:extLst>
          </p:cNvPr>
          <p:cNvSpPr txBox="1"/>
          <p:nvPr/>
        </p:nvSpPr>
        <p:spPr>
          <a:xfrm>
            <a:off x="971550" y="2066925"/>
            <a:ext cx="9677400" cy="2308324"/>
          </a:xfrm>
          <a:prstGeom prst="rect">
            <a:avLst/>
          </a:prstGeom>
          <a:noFill/>
        </p:spPr>
        <p:txBody>
          <a:bodyPr wrap="square" rtlCol="0">
            <a:spAutoFit/>
          </a:bodyPr>
          <a:lstStyle/>
          <a:p>
            <a:pPr algn="l"/>
            <a:r>
              <a:rPr lang="en-GB" b="1" i="0" dirty="0">
                <a:solidFill>
                  <a:srgbClr val="0070C0"/>
                </a:solidFill>
                <a:effectLst/>
                <a:latin typeface="Goudy Bookletter 1911"/>
              </a:rPr>
              <a:t>As a school we ensure the needs of all children through high quality teaching and learning provision. Our Universal Provision includes:</a:t>
            </a:r>
            <a:endParaRPr lang="en-GB" b="0" i="0" dirty="0">
              <a:solidFill>
                <a:srgbClr val="0070C0"/>
              </a:solidFill>
              <a:effectLst/>
              <a:latin typeface="Goudy Bookletter 1911"/>
            </a:endParaRPr>
          </a:p>
          <a:p>
            <a:pPr algn="l">
              <a:buFont typeface="Arial" panose="020B0604020202020204" pitchFamily="34" charset="0"/>
              <a:buChar char="•"/>
            </a:pPr>
            <a:r>
              <a:rPr lang="en-GB" b="1" i="0" dirty="0">
                <a:solidFill>
                  <a:srgbClr val="0070C0"/>
                </a:solidFill>
                <a:effectLst/>
                <a:latin typeface="Goudy Bookletter 1911"/>
              </a:rPr>
              <a:t>whole class teaching</a:t>
            </a:r>
            <a:endParaRPr lang="en-GB" b="0" i="0" dirty="0">
              <a:solidFill>
                <a:srgbClr val="0070C0"/>
              </a:solidFill>
              <a:effectLst/>
              <a:latin typeface="Goudy Bookletter 1911"/>
            </a:endParaRPr>
          </a:p>
          <a:p>
            <a:pPr algn="l">
              <a:buFont typeface="Arial" panose="020B0604020202020204" pitchFamily="34" charset="0"/>
              <a:buChar char="•"/>
            </a:pPr>
            <a:r>
              <a:rPr lang="en-GB" b="1" i="0" dirty="0">
                <a:solidFill>
                  <a:srgbClr val="0070C0"/>
                </a:solidFill>
                <a:effectLst/>
                <a:latin typeface="Goudy Bookletter 1911"/>
              </a:rPr>
              <a:t>effective differentiation</a:t>
            </a:r>
            <a:endParaRPr lang="en-GB" b="0" i="0" dirty="0">
              <a:solidFill>
                <a:srgbClr val="0070C0"/>
              </a:solidFill>
              <a:effectLst/>
              <a:latin typeface="Goudy Bookletter 1911"/>
            </a:endParaRPr>
          </a:p>
          <a:p>
            <a:pPr algn="l">
              <a:buFont typeface="Arial" panose="020B0604020202020204" pitchFamily="34" charset="0"/>
              <a:buChar char="•"/>
            </a:pPr>
            <a:r>
              <a:rPr lang="en-GB" b="1" i="0" dirty="0">
                <a:solidFill>
                  <a:srgbClr val="0070C0"/>
                </a:solidFill>
                <a:effectLst/>
                <a:latin typeface="Goudy Bookletter 1911"/>
              </a:rPr>
              <a:t>collaborative group work</a:t>
            </a:r>
            <a:endParaRPr lang="en-GB" b="0" i="0" dirty="0">
              <a:solidFill>
                <a:srgbClr val="0070C0"/>
              </a:solidFill>
              <a:effectLst/>
              <a:latin typeface="Goudy Bookletter 1911"/>
            </a:endParaRPr>
          </a:p>
          <a:p>
            <a:pPr algn="l">
              <a:buFont typeface="Arial" panose="020B0604020202020204" pitchFamily="34" charset="0"/>
              <a:buChar char="•"/>
            </a:pPr>
            <a:r>
              <a:rPr lang="en-GB" b="1" i="0" dirty="0">
                <a:solidFill>
                  <a:srgbClr val="0070C0"/>
                </a:solidFill>
                <a:effectLst/>
                <a:latin typeface="Goudy Bookletter 1911"/>
              </a:rPr>
              <a:t>individual and small group interventions</a:t>
            </a:r>
            <a:endParaRPr lang="en-GB" b="0" i="0" dirty="0">
              <a:solidFill>
                <a:srgbClr val="0070C0"/>
              </a:solidFill>
              <a:effectLst/>
              <a:latin typeface="Goudy Bookletter 1911"/>
            </a:endParaRPr>
          </a:p>
          <a:p>
            <a:pPr algn="l">
              <a:buFont typeface="Arial" panose="020B0604020202020204" pitchFamily="34" charset="0"/>
              <a:buChar char="•"/>
            </a:pPr>
            <a:r>
              <a:rPr lang="en-GB" b="1" i="0" dirty="0">
                <a:solidFill>
                  <a:srgbClr val="0070C0"/>
                </a:solidFill>
                <a:effectLst/>
                <a:latin typeface="Goudy Bookletter 1911"/>
              </a:rPr>
              <a:t>appropriate and reasonable adjustments to enable access to the school environment, curriculum and facilities</a:t>
            </a:r>
            <a:endParaRPr lang="en-GB" b="0" i="0" dirty="0">
              <a:solidFill>
                <a:srgbClr val="0070C0"/>
              </a:solidFill>
              <a:effectLst/>
              <a:latin typeface="Goudy Bookletter 1911"/>
            </a:endParaRPr>
          </a:p>
        </p:txBody>
      </p:sp>
    </p:spTree>
    <p:extLst>
      <p:ext uri="{BB962C8B-B14F-4D97-AF65-F5344CB8AC3E}">
        <p14:creationId xmlns:p14="http://schemas.microsoft.com/office/powerpoint/2010/main" val="1723551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AAFE4-47CE-BD37-F857-386AFCB75110}"/>
              </a:ext>
            </a:extLst>
          </p:cNvPr>
          <p:cNvSpPr>
            <a:spLocks noGrp="1"/>
          </p:cNvSpPr>
          <p:nvPr>
            <p:ph type="title"/>
          </p:nvPr>
        </p:nvSpPr>
        <p:spPr/>
        <p:txBody>
          <a:bodyPr/>
          <a:lstStyle/>
          <a:p>
            <a:r>
              <a:rPr lang="en-US" dirty="0"/>
              <a:t>Pupils with disabilities</a:t>
            </a:r>
            <a:endParaRPr lang="en-GB" dirty="0"/>
          </a:p>
        </p:txBody>
      </p:sp>
      <p:sp>
        <p:nvSpPr>
          <p:cNvPr id="7" name="Content Placeholder 6">
            <a:extLst>
              <a:ext uri="{FF2B5EF4-FFF2-40B4-BE49-F238E27FC236}">
                <a16:creationId xmlns:a16="http://schemas.microsoft.com/office/drawing/2014/main" id="{BD75AF33-5979-2A34-9ECF-3D88282B6D43}"/>
              </a:ext>
            </a:extLst>
          </p:cNvPr>
          <p:cNvSpPr>
            <a:spLocks noGrp="1"/>
          </p:cNvSpPr>
          <p:nvPr>
            <p:ph idx="1"/>
          </p:nvPr>
        </p:nvSpPr>
        <p:spPr>
          <a:xfrm>
            <a:off x="381000" y="2003804"/>
            <a:ext cx="9420225" cy="2949196"/>
          </a:xfrm>
        </p:spPr>
        <p:txBody>
          <a:bodyPr/>
          <a:lstStyle/>
          <a:p>
            <a:r>
              <a:rPr lang="en-US" dirty="0"/>
              <a:t>We are an inclusive school.</a:t>
            </a:r>
          </a:p>
          <a:p>
            <a:r>
              <a:rPr lang="en-US" dirty="0"/>
              <a:t>As a school we effectively promote equality of access and opportunity for all. </a:t>
            </a:r>
          </a:p>
          <a:p>
            <a:r>
              <a:rPr lang="en-US" dirty="0"/>
              <a:t>We are robust in our efforts to tackle social disadvantage.</a:t>
            </a:r>
            <a:endParaRPr lang="en-GB" dirty="0"/>
          </a:p>
        </p:txBody>
      </p:sp>
      <p:sp>
        <p:nvSpPr>
          <p:cNvPr id="4" name="Date Placeholder 3">
            <a:extLst>
              <a:ext uri="{FF2B5EF4-FFF2-40B4-BE49-F238E27FC236}">
                <a16:creationId xmlns:a16="http://schemas.microsoft.com/office/drawing/2014/main" id="{DEE13BAE-F9E5-0285-2842-11CEF6BC6B70}"/>
              </a:ext>
            </a:extLst>
          </p:cNvPr>
          <p:cNvSpPr>
            <a:spLocks noGrp="1"/>
          </p:cNvSpPr>
          <p:nvPr>
            <p:ph type="dt" sz="half" idx="2"/>
          </p:nvPr>
        </p:nvSpPr>
        <p:spPr/>
        <p:txBody>
          <a:bodyPr/>
          <a:lstStyle/>
          <a:p>
            <a:pPr rtl="0"/>
            <a:r>
              <a:rPr lang="en-GB" noProof="0" dirty="0"/>
              <a:t>2025 / 26</a:t>
            </a:r>
          </a:p>
        </p:txBody>
      </p:sp>
      <p:sp>
        <p:nvSpPr>
          <p:cNvPr id="5" name="Footer Placeholder 4">
            <a:extLst>
              <a:ext uri="{FF2B5EF4-FFF2-40B4-BE49-F238E27FC236}">
                <a16:creationId xmlns:a16="http://schemas.microsoft.com/office/drawing/2014/main" id="{4C6F4E53-4577-FEEE-0F7D-5C5AE56957AF}"/>
              </a:ext>
            </a:extLst>
          </p:cNvPr>
          <p:cNvSpPr>
            <a:spLocks noGrp="1"/>
          </p:cNvSpPr>
          <p:nvPr>
            <p:ph type="ftr" sz="quarter" idx="3"/>
          </p:nvPr>
        </p:nvSpPr>
        <p:spPr/>
        <p:txBody>
          <a:bodyPr/>
          <a:lstStyle/>
          <a:p>
            <a:pPr rtl="0"/>
            <a:r>
              <a:rPr lang="en-US" noProof="0" dirty="0"/>
              <a:t>Prospectus</a:t>
            </a:r>
            <a:endParaRPr lang="en-GB" noProof="0" dirty="0"/>
          </a:p>
        </p:txBody>
      </p:sp>
      <p:sp>
        <p:nvSpPr>
          <p:cNvPr id="11" name="Slide Number Placeholder 10">
            <a:extLst>
              <a:ext uri="{FF2B5EF4-FFF2-40B4-BE49-F238E27FC236}">
                <a16:creationId xmlns:a16="http://schemas.microsoft.com/office/drawing/2014/main" id="{0183567F-3D13-9D84-C3B9-5D33FE5AB583}"/>
              </a:ext>
            </a:extLst>
          </p:cNvPr>
          <p:cNvSpPr>
            <a:spLocks noGrp="1"/>
          </p:cNvSpPr>
          <p:nvPr>
            <p:ph type="sldNum" sz="quarter" idx="4"/>
          </p:nvPr>
        </p:nvSpPr>
        <p:spPr/>
        <p:txBody>
          <a:bodyPr/>
          <a:lstStyle/>
          <a:p>
            <a:pPr rtl="0"/>
            <a:fld id="{294A09A9-5501-47C1-A89A-A340965A2BE2}" type="slidenum">
              <a:rPr lang="en-GB" noProof="0" smtClean="0"/>
              <a:pPr rtl="0"/>
              <a:t>25</a:t>
            </a:fld>
            <a:endParaRPr lang="en-GB" noProof="0"/>
          </a:p>
        </p:txBody>
      </p:sp>
    </p:spTree>
    <p:extLst>
      <p:ext uri="{BB962C8B-B14F-4D97-AF65-F5344CB8AC3E}">
        <p14:creationId xmlns:p14="http://schemas.microsoft.com/office/powerpoint/2010/main" val="1648590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A1AADF-F3A3-C5B4-8A9C-64B7D8D76DC4}"/>
              </a:ext>
            </a:extLst>
          </p:cNvPr>
          <p:cNvPicPr>
            <a:picLocks noChangeAspect="1"/>
          </p:cNvPicPr>
          <p:nvPr/>
        </p:nvPicPr>
        <p:blipFill rotWithShape="1">
          <a:blip r:embed="rId2"/>
          <a:srcRect t="12964" r="-1" b="22110"/>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7586772B-4FB1-4353-045E-834A4842DA13}"/>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sz="3600"/>
              <a:t>Home learning</a:t>
            </a:r>
          </a:p>
        </p:txBody>
      </p:sp>
      <p:sp>
        <p:nvSpPr>
          <p:cNvPr id="4" name="Date Placeholder 3">
            <a:extLst>
              <a:ext uri="{FF2B5EF4-FFF2-40B4-BE49-F238E27FC236}">
                <a16:creationId xmlns:a16="http://schemas.microsoft.com/office/drawing/2014/main" id="{56578623-5567-9772-1D84-D55A8F96FD76}"/>
              </a:ext>
            </a:extLst>
          </p:cNvPr>
          <p:cNvSpPr>
            <a:spLocks noGrp="1"/>
          </p:cNvSpPr>
          <p:nvPr>
            <p:ph type="dt" sz="half" idx="2"/>
          </p:nvPr>
        </p:nvSpPr>
        <p:spPr>
          <a:xfrm>
            <a:off x="7205133" y="6041362"/>
            <a:ext cx="911939" cy="365125"/>
          </a:xfrm>
        </p:spPr>
        <p:txBody>
          <a:bodyPr vert="horz" lIns="91440" tIns="45720" rIns="91440" bIns="45720" rtlCol="0" anchor="ctr">
            <a:normAutofit/>
          </a:bodyPr>
          <a:lstStyle/>
          <a:p>
            <a:pPr algn="r" defTabSz="914400">
              <a:spcAft>
                <a:spcPts val="600"/>
              </a:spcAft>
            </a:pPr>
            <a:r>
              <a:rPr lang="en-US" sz="900" noProof="0" dirty="0">
                <a:solidFill>
                  <a:srgbClr val="FFFFFF"/>
                </a:solidFill>
              </a:rPr>
              <a:t>2025 26</a:t>
            </a:r>
          </a:p>
        </p:txBody>
      </p:sp>
      <p:sp>
        <p:nvSpPr>
          <p:cNvPr id="5" name="Footer Placeholder 4">
            <a:extLst>
              <a:ext uri="{FF2B5EF4-FFF2-40B4-BE49-F238E27FC236}">
                <a16:creationId xmlns:a16="http://schemas.microsoft.com/office/drawing/2014/main" id="{E366AE9C-3539-694E-F1A6-0FFC1511C6FF}"/>
              </a:ext>
            </a:extLst>
          </p:cNvPr>
          <p:cNvSpPr>
            <a:spLocks noGrp="1"/>
          </p:cNvSpPr>
          <p:nvPr>
            <p:ph type="ftr" sz="quarter" idx="3"/>
          </p:nvPr>
        </p:nvSpPr>
        <p:spPr>
          <a:xfrm>
            <a:off x="677334" y="6041362"/>
            <a:ext cx="6297612" cy="365125"/>
          </a:xfrm>
        </p:spPr>
        <p:txBody>
          <a:bodyPr vert="horz" lIns="91440" tIns="45720" rIns="91440" bIns="45720" rtlCol="0" anchor="ctr">
            <a:normAutofit/>
          </a:bodyPr>
          <a:lstStyle/>
          <a:p>
            <a:pPr algn="l" defTabSz="914400">
              <a:spcAft>
                <a:spcPts val="600"/>
              </a:spcAft>
            </a:pPr>
            <a:r>
              <a:rPr lang="en-US" sz="900" kern="1200" noProof="0">
                <a:solidFill>
                  <a:schemeClr val="tx1">
                    <a:tint val="75000"/>
                  </a:schemeClr>
                </a:solidFill>
                <a:latin typeface="+mn-lt"/>
                <a:ea typeface="+mn-ea"/>
                <a:cs typeface="+mn-cs"/>
              </a:rPr>
              <a:t>Prospectus</a:t>
            </a:r>
          </a:p>
        </p:txBody>
      </p:sp>
      <p:sp>
        <p:nvSpPr>
          <p:cNvPr id="11" name="Slide Number Placeholder 10">
            <a:extLst>
              <a:ext uri="{FF2B5EF4-FFF2-40B4-BE49-F238E27FC236}">
                <a16:creationId xmlns:a16="http://schemas.microsoft.com/office/drawing/2014/main" id="{2829729E-CF22-A36F-4880-3F11C3A91367}"/>
              </a:ext>
            </a:extLst>
          </p:cNvPr>
          <p:cNvSpPr>
            <a:spLocks noGrp="1"/>
          </p:cNvSpPr>
          <p:nvPr>
            <p:ph type="sldNum" sz="quarter" idx="4"/>
          </p:nvPr>
        </p:nvSpPr>
        <p:spPr>
          <a:xfrm>
            <a:off x="8590663" y="6041362"/>
            <a:ext cx="683339" cy="365125"/>
          </a:xfrm>
        </p:spPr>
        <p:txBody>
          <a:bodyPr vert="horz" lIns="91440" tIns="45720" rIns="91440" bIns="45720" rtlCol="0" anchor="ctr">
            <a:normAutofit/>
          </a:bodyPr>
          <a:lstStyle/>
          <a:p>
            <a:pPr defTabSz="914400">
              <a:spcAft>
                <a:spcPts val="600"/>
              </a:spcAft>
            </a:pPr>
            <a:fld id="{294A09A9-5501-47C1-A89A-A340965A2BE2}" type="slidenum">
              <a:rPr lang="en-US" sz="900" noProof="0">
                <a:solidFill>
                  <a:srgbClr val="FFFFFF"/>
                </a:solidFill>
              </a:rPr>
              <a:pPr defTabSz="914400">
                <a:spcAft>
                  <a:spcPts val="600"/>
                </a:spcAft>
              </a:pPr>
              <a:t>26</a:t>
            </a:fld>
            <a:endParaRPr lang="en-US" sz="900" noProof="0">
              <a:solidFill>
                <a:srgbClr val="FFFFFF"/>
              </a:solidFill>
            </a:endParaRPr>
          </a:p>
        </p:txBody>
      </p:sp>
      <p:sp>
        <p:nvSpPr>
          <p:cNvPr id="12" name="TextBox 11">
            <a:extLst>
              <a:ext uri="{FF2B5EF4-FFF2-40B4-BE49-F238E27FC236}">
                <a16:creationId xmlns:a16="http://schemas.microsoft.com/office/drawing/2014/main" id="{2EA69528-C326-DE3D-5417-36C90A26FBFF}"/>
              </a:ext>
            </a:extLst>
          </p:cNvPr>
          <p:cNvSpPr txBox="1"/>
          <p:nvPr/>
        </p:nvSpPr>
        <p:spPr>
          <a:xfrm>
            <a:off x="677334" y="2160589"/>
            <a:ext cx="3851122" cy="3880773"/>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1500">
                <a:solidFill>
                  <a:schemeClr val="tx1">
                    <a:lumMod val="75000"/>
                    <a:lumOff val="25000"/>
                  </a:schemeClr>
                </a:solidFill>
              </a:rPr>
              <a:t>As a school regular home learning activities are encouraged.</a:t>
            </a:r>
          </a:p>
          <a:p>
            <a:pPr>
              <a:lnSpc>
                <a:spcPct val="90000"/>
              </a:lnSpc>
              <a:spcBef>
                <a:spcPts val="1000"/>
              </a:spcBef>
              <a:buClr>
                <a:schemeClr val="accent1"/>
              </a:buClr>
              <a:buSzPct val="80000"/>
              <a:buFont typeface="Wingdings 3" charset="2"/>
              <a:buChar char=""/>
            </a:pPr>
            <a:endParaRPr lang="en-US" sz="150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500">
                <a:solidFill>
                  <a:schemeClr val="tx1">
                    <a:lumMod val="75000"/>
                    <a:lumOff val="25000"/>
                  </a:schemeClr>
                </a:solidFill>
              </a:rPr>
              <a:t>Our expectations are that reading and spellings are practiced regularly at home.</a:t>
            </a:r>
          </a:p>
          <a:p>
            <a:pPr>
              <a:lnSpc>
                <a:spcPct val="90000"/>
              </a:lnSpc>
              <a:spcBef>
                <a:spcPts val="1000"/>
              </a:spcBef>
              <a:buClr>
                <a:schemeClr val="accent1"/>
              </a:buClr>
              <a:buSzPct val="80000"/>
              <a:buFont typeface="Wingdings 3" charset="2"/>
              <a:buChar char=""/>
            </a:pPr>
            <a:r>
              <a:rPr lang="en-US" sz="1500">
                <a:solidFill>
                  <a:schemeClr val="tx1">
                    <a:lumMod val="75000"/>
                    <a:lumOff val="25000"/>
                  </a:schemeClr>
                </a:solidFill>
              </a:rPr>
              <a:t>Tables and basic number concepts should also be practiced regularly.</a:t>
            </a:r>
          </a:p>
          <a:p>
            <a:pPr>
              <a:lnSpc>
                <a:spcPct val="90000"/>
              </a:lnSpc>
              <a:spcBef>
                <a:spcPts val="1000"/>
              </a:spcBef>
              <a:buClr>
                <a:schemeClr val="accent1"/>
              </a:buClr>
              <a:buSzPct val="80000"/>
              <a:buFont typeface="Wingdings 3" charset="2"/>
              <a:buChar char=""/>
            </a:pPr>
            <a:endParaRPr lang="en-US" sz="150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500">
                <a:solidFill>
                  <a:schemeClr val="tx1">
                    <a:lumMod val="75000"/>
                    <a:lumOff val="25000"/>
                  </a:schemeClr>
                </a:solidFill>
              </a:rPr>
              <a:t>During the year there will be additional activities linked to the inquiry work that is being covered in the classes which could include art and creative activities.</a:t>
            </a:r>
          </a:p>
          <a:p>
            <a:pPr>
              <a:lnSpc>
                <a:spcPct val="90000"/>
              </a:lnSpc>
              <a:spcBef>
                <a:spcPts val="1000"/>
              </a:spcBef>
              <a:buClr>
                <a:schemeClr val="accent1"/>
              </a:buClr>
              <a:buSzPct val="80000"/>
              <a:buFont typeface="Wingdings 3" charset="2"/>
              <a:buChar char=""/>
            </a:pPr>
            <a:r>
              <a:rPr lang="en-US" sz="1500">
                <a:solidFill>
                  <a:schemeClr val="tx1">
                    <a:lumMod val="75000"/>
                    <a:lumOff val="25000"/>
                  </a:schemeClr>
                </a:solidFill>
              </a:rPr>
              <a:t> </a:t>
            </a:r>
          </a:p>
        </p:txBody>
      </p:sp>
    </p:spTree>
    <p:extLst>
      <p:ext uri="{BB962C8B-B14F-4D97-AF65-F5344CB8AC3E}">
        <p14:creationId xmlns:p14="http://schemas.microsoft.com/office/powerpoint/2010/main" val="3592936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4BC1DA-7AE6-01EF-FC2A-50F6C14D75C8}"/>
              </a:ext>
            </a:extLst>
          </p:cNvPr>
          <p:cNvPicPr>
            <a:picLocks noChangeAspect="1"/>
          </p:cNvPicPr>
          <p:nvPr/>
        </p:nvPicPr>
        <p:blipFill>
          <a:blip r:embed="rId3"/>
          <a:stretch>
            <a:fillRect/>
          </a:stretch>
        </p:blipFill>
        <p:spPr>
          <a:xfrm>
            <a:off x="422564" y="850900"/>
            <a:ext cx="4384060" cy="4427682"/>
          </a:xfrm>
          <a:prstGeom prst="rect">
            <a:avLst/>
          </a:prstGeom>
        </p:spPr>
      </p:pic>
      <p:sp>
        <p:nvSpPr>
          <p:cNvPr id="7" name="Rectangle 1">
            <a:extLst>
              <a:ext uri="{FF2B5EF4-FFF2-40B4-BE49-F238E27FC236}">
                <a16:creationId xmlns:a16="http://schemas.microsoft.com/office/drawing/2014/main" id="{51D08FE1-FA67-17AF-F713-BC50DC1FC9F9}"/>
              </a:ext>
            </a:extLst>
          </p:cNvPr>
          <p:cNvSpPr>
            <a:spLocks noChangeArrowheads="1"/>
          </p:cNvSpPr>
          <p:nvPr/>
        </p:nvSpPr>
        <p:spPr bwMode="auto">
          <a:xfrm>
            <a:off x="5196104" y="1002638"/>
            <a:ext cx="6226970"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webkit-standard"/>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dirty="0">
                <a:solidFill>
                  <a:schemeClr val="accent1">
                    <a:lumMod val="50000"/>
                  </a:schemeClr>
                </a:solidFill>
                <a:latin typeface="-webkit-standard"/>
              </a:rPr>
              <a:t>SCHOOL COMMITTEEES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webkit-standard"/>
              </a:rPr>
              <a:t>At our school, we believe that every voice matters. Pupils are empowered to share their ideas, shape decisions, and make a real difference through active participation in a range of school committees. These include our </a:t>
            </a:r>
            <a:r>
              <a:rPr kumimoji="0" lang="en-US" altLang="en-US" sz="1800" b="1" i="0" u="none" strike="noStrike" cap="none" normalizeH="0" baseline="0" dirty="0">
                <a:ln>
                  <a:noFill/>
                </a:ln>
                <a:solidFill>
                  <a:srgbClr val="000000"/>
                </a:solidFill>
                <a:effectLst/>
              </a:rPr>
              <a:t>Senedd</a:t>
            </a:r>
            <a:r>
              <a:rPr kumimoji="0" lang="en-US" altLang="en-US" sz="1800" b="0" i="0" u="none" strike="noStrike" cap="none" normalizeH="0" baseline="0" dirty="0">
                <a:ln>
                  <a:noFill/>
                </a:ln>
                <a:solidFill>
                  <a:srgbClr val="000000"/>
                </a:solidFill>
                <a:effectLst/>
                <a:latin typeface="-webkit-standard"/>
              </a:rPr>
              <a:t>, where children lead on whole-school initiatives; the </a:t>
            </a:r>
            <a:r>
              <a:rPr kumimoji="0" lang="en-US" altLang="en-US" sz="1800" b="1" i="0" u="none" strike="noStrike" cap="none" normalizeH="0" baseline="0" dirty="0">
                <a:ln>
                  <a:noFill/>
                </a:ln>
                <a:solidFill>
                  <a:srgbClr val="000000"/>
                </a:solidFill>
                <a:effectLst/>
              </a:rPr>
              <a:t>Eco Committee</a:t>
            </a:r>
            <a:r>
              <a:rPr kumimoji="0" lang="en-US" altLang="en-US" sz="1800" b="0" i="0" u="none" strike="noStrike" cap="none" normalizeH="0" baseline="0" dirty="0">
                <a:ln>
                  <a:noFill/>
                </a:ln>
                <a:solidFill>
                  <a:srgbClr val="000000"/>
                </a:solidFill>
                <a:effectLst/>
                <a:latin typeface="-webkit-standard"/>
              </a:rPr>
              <a:t>, championing sustainability and care for our planet; the </a:t>
            </a:r>
            <a:r>
              <a:rPr kumimoji="0" lang="en-US" altLang="en-US" sz="1800" b="1" i="0" u="none" strike="noStrike" cap="none" normalizeH="0" baseline="0" dirty="0">
                <a:ln>
                  <a:noFill/>
                </a:ln>
                <a:solidFill>
                  <a:srgbClr val="000000"/>
                </a:solidFill>
                <a:effectLst/>
              </a:rPr>
              <a:t>Digital Ambassadors</a:t>
            </a:r>
            <a:r>
              <a:rPr kumimoji="0" lang="en-US" altLang="en-US" sz="1800" b="0" i="0" u="none" strike="noStrike" cap="none" normalizeH="0" baseline="0" dirty="0">
                <a:ln>
                  <a:noFill/>
                </a:ln>
                <a:solidFill>
                  <a:srgbClr val="000000"/>
                </a:solidFill>
                <a:effectLst/>
                <a:latin typeface="-webkit-standard"/>
              </a:rPr>
              <a:t>, promoting safe and innovative use of technology; the </a:t>
            </a:r>
            <a:r>
              <a:rPr kumimoji="0" lang="en-US" altLang="en-US" sz="1800" b="1" i="0" u="none" strike="noStrike" cap="none" normalizeH="0" baseline="0" dirty="0">
                <a:ln>
                  <a:noFill/>
                </a:ln>
                <a:solidFill>
                  <a:srgbClr val="000000"/>
                </a:solidFill>
                <a:effectLst/>
              </a:rPr>
              <a:t>Rights Respecting Group</a:t>
            </a:r>
            <a:r>
              <a:rPr kumimoji="0" lang="en-US" altLang="en-US" sz="1800" b="0" i="0" u="none" strike="noStrike" cap="none" normalizeH="0" baseline="0" dirty="0">
                <a:ln>
                  <a:noFill/>
                </a:ln>
                <a:solidFill>
                  <a:srgbClr val="000000"/>
                </a:solidFill>
                <a:effectLst/>
                <a:latin typeface="-webkit-standard"/>
              </a:rPr>
              <a:t>, ensuring that every child’s rights are understood and upheld; and </a:t>
            </a:r>
            <a:r>
              <a:rPr kumimoji="0" lang="en-US" altLang="en-US" sz="1800" b="1" i="0" u="none" strike="noStrike" cap="none" normalizeH="0" baseline="0" dirty="0" err="1">
                <a:ln>
                  <a:noFill/>
                </a:ln>
                <a:solidFill>
                  <a:srgbClr val="000000"/>
                </a:solidFill>
                <a:effectLst/>
              </a:rPr>
              <a:t>Criw</a:t>
            </a:r>
            <a:r>
              <a:rPr kumimoji="0" lang="en-US" altLang="en-US" sz="1800" b="1" i="0" u="none" strike="noStrike" cap="none" normalizeH="0" baseline="0" dirty="0">
                <a:ln>
                  <a:noFill/>
                </a:ln>
                <a:solidFill>
                  <a:srgbClr val="000000"/>
                </a:solidFill>
                <a:effectLst/>
              </a:rPr>
              <a:t> </a:t>
            </a:r>
            <a:r>
              <a:rPr kumimoji="0" lang="en-US" altLang="en-US" sz="1800" b="1" i="0" u="none" strike="noStrike" cap="none" normalizeH="0" baseline="0" dirty="0" err="1">
                <a:ln>
                  <a:noFill/>
                </a:ln>
                <a:solidFill>
                  <a:srgbClr val="000000"/>
                </a:solidFill>
                <a:effectLst/>
              </a:rPr>
              <a:t>Cynefin</a:t>
            </a:r>
            <a:r>
              <a:rPr kumimoji="0" lang="en-US" altLang="en-US" sz="1800" b="0" i="0" u="none" strike="noStrike" cap="none" normalizeH="0" baseline="0" dirty="0">
                <a:ln>
                  <a:noFill/>
                </a:ln>
                <a:solidFill>
                  <a:srgbClr val="000000"/>
                </a:solidFill>
                <a:effectLst/>
                <a:latin typeface="-webkit-standard"/>
              </a:rPr>
              <a:t>, celebrating and strengthening our Welsh identity and culture. Together, these groups nurture leadership, responsibility, and a strong sense of community.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6184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F9B1-EF2B-694B-87A6-6394DBC2DE02}"/>
              </a:ext>
            </a:extLst>
          </p:cNvPr>
          <p:cNvSpPr>
            <a:spLocks noGrp="1"/>
          </p:cNvSpPr>
          <p:nvPr>
            <p:ph type="title"/>
          </p:nvPr>
        </p:nvSpPr>
        <p:spPr/>
        <p:txBody>
          <a:bodyPr/>
          <a:lstStyle/>
          <a:p>
            <a:r>
              <a:rPr lang="en-US" dirty="0"/>
              <a:t>Family Conferences </a:t>
            </a:r>
            <a:endParaRPr lang="en-GB" dirty="0"/>
          </a:p>
        </p:txBody>
      </p:sp>
      <p:sp>
        <p:nvSpPr>
          <p:cNvPr id="4" name="Date Placeholder 3">
            <a:extLst>
              <a:ext uri="{FF2B5EF4-FFF2-40B4-BE49-F238E27FC236}">
                <a16:creationId xmlns:a16="http://schemas.microsoft.com/office/drawing/2014/main" id="{F90165D2-B41D-144B-EFBC-68E0599CC79D}"/>
              </a:ext>
            </a:extLst>
          </p:cNvPr>
          <p:cNvSpPr>
            <a:spLocks noGrp="1"/>
          </p:cNvSpPr>
          <p:nvPr>
            <p:ph type="dt" sz="half" idx="2"/>
          </p:nvPr>
        </p:nvSpPr>
        <p:spPr/>
        <p:txBody>
          <a:bodyPr/>
          <a:lstStyle/>
          <a:p>
            <a:pPr rtl="0"/>
            <a:r>
              <a:rPr lang="en-GB" noProof="0" dirty="0"/>
              <a:t>2025 26</a:t>
            </a:r>
          </a:p>
        </p:txBody>
      </p:sp>
      <p:sp>
        <p:nvSpPr>
          <p:cNvPr id="5" name="Footer Placeholder 4">
            <a:extLst>
              <a:ext uri="{FF2B5EF4-FFF2-40B4-BE49-F238E27FC236}">
                <a16:creationId xmlns:a16="http://schemas.microsoft.com/office/drawing/2014/main" id="{D5E43F81-C7E9-379F-B157-AA0213AD75E9}"/>
              </a:ext>
            </a:extLst>
          </p:cNvPr>
          <p:cNvSpPr>
            <a:spLocks noGrp="1"/>
          </p:cNvSpPr>
          <p:nvPr>
            <p:ph type="ftr" sz="quarter" idx="3"/>
          </p:nvPr>
        </p:nvSpPr>
        <p:spPr/>
        <p:txBody>
          <a:bodyPr/>
          <a:lstStyle/>
          <a:p>
            <a:pPr rtl="0"/>
            <a:r>
              <a:rPr lang="en-GB" noProof="0" dirty="0"/>
              <a:t>Prospectus</a:t>
            </a:r>
          </a:p>
        </p:txBody>
      </p:sp>
      <p:sp>
        <p:nvSpPr>
          <p:cNvPr id="11" name="Slide Number Placeholder 10">
            <a:extLst>
              <a:ext uri="{FF2B5EF4-FFF2-40B4-BE49-F238E27FC236}">
                <a16:creationId xmlns:a16="http://schemas.microsoft.com/office/drawing/2014/main" id="{B0A318B9-0DEB-2456-24C9-26E9A9DC4449}"/>
              </a:ext>
            </a:extLst>
          </p:cNvPr>
          <p:cNvSpPr>
            <a:spLocks noGrp="1"/>
          </p:cNvSpPr>
          <p:nvPr>
            <p:ph type="sldNum" sz="quarter" idx="4"/>
          </p:nvPr>
        </p:nvSpPr>
        <p:spPr/>
        <p:txBody>
          <a:bodyPr/>
          <a:lstStyle/>
          <a:p>
            <a:pPr rtl="0"/>
            <a:fld id="{294A09A9-5501-47C1-A89A-A340965A2BE2}" type="slidenum">
              <a:rPr lang="en-GB" noProof="0" smtClean="0"/>
              <a:pPr rtl="0"/>
              <a:t>28</a:t>
            </a:fld>
            <a:endParaRPr lang="en-GB" noProof="0"/>
          </a:p>
        </p:txBody>
      </p:sp>
      <p:sp>
        <p:nvSpPr>
          <p:cNvPr id="12" name="TextBox 11">
            <a:extLst>
              <a:ext uri="{FF2B5EF4-FFF2-40B4-BE49-F238E27FC236}">
                <a16:creationId xmlns:a16="http://schemas.microsoft.com/office/drawing/2014/main" id="{F1A34664-8254-36F6-8AD9-88EDCE4FE5A4}"/>
              </a:ext>
            </a:extLst>
          </p:cNvPr>
          <p:cNvSpPr txBox="1"/>
          <p:nvPr/>
        </p:nvSpPr>
        <p:spPr>
          <a:xfrm>
            <a:off x="962025" y="1914525"/>
            <a:ext cx="8848725" cy="2585323"/>
          </a:xfrm>
          <a:prstGeom prst="rect">
            <a:avLst/>
          </a:prstGeom>
          <a:noFill/>
        </p:spPr>
        <p:txBody>
          <a:bodyPr wrap="square" rtlCol="0">
            <a:spAutoFit/>
          </a:bodyPr>
          <a:lstStyle/>
          <a:p>
            <a:r>
              <a:rPr lang="en-US" dirty="0">
                <a:solidFill>
                  <a:srgbClr val="0070C0"/>
                </a:solidFill>
              </a:rPr>
              <a:t>The school arranges 2 family conferences during the year, one in the Autumn and one in the Spring Term. </a:t>
            </a:r>
          </a:p>
          <a:p>
            <a:endParaRPr lang="en-US" dirty="0">
              <a:solidFill>
                <a:srgbClr val="0070C0"/>
              </a:solidFill>
            </a:endParaRPr>
          </a:p>
          <a:p>
            <a:r>
              <a:rPr lang="en-US" dirty="0">
                <a:solidFill>
                  <a:srgbClr val="0070C0"/>
                </a:solidFill>
              </a:rPr>
              <a:t>The children will lead the Spring Term meetings and share their learning with their family. There will also be an opportunity for the children and teachers to share the next steps of learning. </a:t>
            </a:r>
          </a:p>
          <a:p>
            <a:endParaRPr lang="en-US" dirty="0">
              <a:solidFill>
                <a:srgbClr val="0070C0"/>
              </a:solidFill>
            </a:endParaRPr>
          </a:p>
          <a:p>
            <a:r>
              <a:rPr lang="en-US" dirty="0">
                <a:solidFill>
                  <a:srgbClr val="0070C0"/>
                </a:solidFill>
              </a:rPr>
              <a:t>The school will produce and end of year report for parents in the Summer term detailing the child’s achievements in the areas of learning. </a:t>
            </a:r>
            <a:endParaRPr lang="en-GB" dirty="0">
              <a:solidFill>
                <a:srgbClr val="0070C0"/>
              </a:solidFill>
            </a:endParaRPr>
          </a:p>
        </p:txBody>
      </p:sp>
    </p:spTree>
    <p:extLst>
      <p:ext uri="{BB962C8B-B14F-4D97-AF65-F5344CB8AC3E}">
        <p14:creationId xmlns:p14="http://schemas.microsoft.com/office/powerpoint/2010/main" val="1168541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p:txBody>
          <a:bodyPr rtlCol="0"/>
          <a:lstStyle/>
          <a:p>
            <a:pPr rtl="0"/>
            <a:r>
              <a:rPr lang="en-GB"/>
              <a:t>Summary </a:t>
            </a:r>
          </a:p>
        </p:txBody>
      </p:sp>
      <p:sp>
        <p:nvSpPr>
          <p:cNvPr id="3" name="Content Placeholder 2">
            <a:extLst>
              <a:ext uri="{FF2B5EF4-FFF2-40B4-BE49-F238E27FC236}">
                <a16:creationId xmlns:a16="http://schemas.microsoft.com/office/drawing/2014/main" id="{7B943E7C-A74D-4CB3-844B-51917C88C95F}"/>
              </a:ext>
            </a:extLst>
          </p:cNvPr>
          <p:cNvSpPr>
            <a:spLocks noGrp="1"/>
          </p:cNvSpPr>
          <p:nvPr>
            <p:ph type="body" idx="1"/>
          </p:nvPr>
        </p:nvSpPr>
        <p:spPr>
          <a:xfrm>
            <a:off x="779319" y="1083880"/>
            <a:ext cx="9629774" cy="4200525"/>
          </a:xfrm>
        </p:spPr>
        <p:txBody>
          <a:bodyPr vert="horz" lIns="91440" tIns="45720" rIns="91440" bIns="45720" rtlCol="0" anchor="t">
            <a:normAutofit fontScale="92500" lnSpcReduction="10000"/>
          </a:bodyPr>
          <a:lstStyle/>
          <a:p>
            <a:pPr rtl="0"/>
            <a:r>
              <a:rPr lang="en-GB" sz="2900" dirty="0">
                <a:solidFill>
                  <a:schemeClr val="tx1"/>
                </a:solidFill>
              </a:rPr>
              <a:t>At Colcot we believe in the importance of strong community links. These links can be developed as part of the curriculum and can involve local businesses and local partnerships.</a:t>
            </a:r>
          </a:p>
          <a:p>
            <a:pPr rtl="0"/>
            <a:endParaRPr lang="en-GB" sz="2900" dirty="0">
              <a:solidFill>
                <a:schemeClr val="tx1"/>
              </a:solidFill>
            </a:endParaRPr>
          </a:p>
          <a:p>
            <a:pPr rtl="0"/>
            <a:r>
              <a:rPr lang="en-GB" sz="2900" dirty="0">
                <a:solidFill>
                  <a:schemeClr val="tx1"/>
                </a:solidFill>
              </a:rPr>
              <a:t>We develop these links in many different ways and our Family Engagement Officer plays a key role in this work through different projects. </a:t>
            </a:r>
          </a:p>
          <a:p>
            <a:pPr rtl="0"/>
            <a:endParaRPr lang="en-GB" sz="2900" dirty="0">
              <a:solidFill>
                <a:schemeClr val="tx1"/>
              </a:solidFill>
            </a:endParaRPr>
          </a:p>
          <a:p>
            <a:pPr rtl="0"/>
            <a:r>
              <a:rPr lang="en-GB" sz="2900" dirty="0">
                <a:solidFill>
                  <a:schemeClr val="tx1"/>
                </a:solidFill>
              </a:rPr>
              <a:t>We offer weekly adult learning sessions.    </a:t>
            </a:r>
          </a:p>
          <a:p>
            <a:pPr rtl="0"/>
            <a:endParaRPr lang="en-GB" dirty="0"/>
          </a:p>
        </p:txBody>
      </p:sp>
      <p:sp>
        <p:nvSpPr>
          <p:cNvPr id="4" name="Date Placeholder 3">
            <a:extLst>
              <a:ext uri="{FF2B5EF4-FFF2-40B4-BE49-F238E27FC236}">
                <a16:creationId xmlns:a16="http://schemas.microsoft.com/office/drawing/2014/main" id="{3A738329-E174-7440-8FD5-179A15324C63}"/>
              </a:ext>
            </a:extLst>
          </p:cNvPr>
          <p:cNvSpPr>
            <a:spLocks noGrp="1"/>
          </p:cNvSpPr>
          <p:nvPr>
            <p:ph type="dt" sz="half" idx="10"/>
          </p:nvPr>
        </p:nvSpPr>
        <p:spPr/>
        <p:txBody>
          <a:bodyPr rtlCol="0"/>
          <a:lstStyle/>
          <a:p>
            <a:pPr rtl="0"/>
            <a:r>
              <a:rPr lang="en-GB"/>
              <a:t>10/9/2021</a:t>
            </a:r>
          </a:p>
        </p:txBody>
      </p:sp>
      <p:sp>
        <p:nvSpPr>
          <p:cNvPr id="6" name="Slide Number Placeholder 5">
            <a:extLst>
              <a:ext uri="{FF2B5EF4-FFF2-40B4-BE49-F238E27FC236}">
                <a16:creationId xmlns:a16="http://schemas.microsoft.com/office/drawing/2014/main" id="{B25B7362-01DC-0E4C-9B34-0DF3FD449CAD}"/>
              </a:ext>
            </a:extLst>
          </p:cNvPr>
          <p:cNvSpPr>
            <a:spLocks noGrp="1"/>
          </p:cNvSpPr>
          <p:nvPr>
            <p:ph type="sldNum" sz="quarter" idx="12"/>
          </p:nvPr>
        </p:nvSpPr>
        <p:spPr/>
        <p:txBody>
          <a:bodyPr rtlCol="0"/>
          <a:lstStyle/>
          <a:p>
            <a:pPr rtl="0"/>
            <a:fld id="{294A09A9-5501-47C1-A89A-A340965A2BE2}" type="slidenum">
              <a:rPr lang="en-GB" smtClean="0"/>
              <a:pPr rtl="0"/>
              <a:t>29</a:t>
            </a:fld>
            <a:endParaRPr lang="en-GB"/>
          </a:p>
        </p:txBody>
      </p:sp>
      <p:sp>
        <p:nvSpPr>
          <p:cNvPr id="7" name="TextBox 6">
            <a:extLst>
              <a:ext uri="{FF2B5EF4-FFF2-40B4-BE49-F238E27FC236}">
                <a16:creationId xmlns:a16="http://schemas.microsoft.com/office/drawing/2014/main" id="{3A2E6189-D64B-BEE5-7DD2-182B43783FE3}"/>
              </a:ext>
            </a:extLst>
          </p:cNvPr>
          <p:cNvSpPr txBox="1"/>
          <p:nvPr/>
        </p:nvSpPr>
        <p:spPr>
          <a:xfrm>
            <a:off x="528108" y="311808"/>
            <a:ext cx="6677025" cy="646331"/>
          </a:xfrm>
          <a:prstGeom prst="rect">
            <a:avLst/>
          </a:prstGeom>
          <a:noFill/>
        </p:spPr>
        <p:txBody>
          <a:bodyPr wrap="square" rtlCol="0">
            <a:spAutoFit/>
          </a:bodyPr>
          <a:lstStyle/>
          <a:p>
            <a:r>
              <a:rPr lang="en-US" sz="3600" dirty="0">
                <a:solidFill>
                  <a:srgbClr val="00B050"/>
                </a:solidFill>
              </a:rPr>
              <a:t>Our Community </a:t>
            </a:r>
            <a:endParaRPr lang="en-GB" sz="3600" dirty="0">
              <a:solidFill>
                <a:srgbClr val="00B050"/>
              </a:solidFill>
            </a:endParaRPr>
          </a:p>
        </p:txBody>
      </p:sp>
      <p:pic>
        <p:nvPicPr>
          <p:cNvPr id="28" name="Picture 27">
            <a:extLst>
              <a:ext uri="{FF2B5EF4-FFF2-40B4-BE49-F238E27FC236}">
                <a16:creationId xmlns:a16="http://schemas.microsoft.com/office/drawing/2014/main" id="{7203A49C-FC60-D354-BC5B-7EB5EA3ED3C2}"/>
              </a:ext>
            </a:extLst>
          </p:cNvPr>
          <p:cNvPicPr>
            <a:picLocks noChangeAspect="1"/>
          </p:cNvPicPr>
          <p:nvPr/>
        </p:nvPicPr>
        <p:blipFill>
          <a:blip r:embed="rId3"/>
          <a:stretch>
            <a:fillRect/>
          </a:stretch>
        </p:blipFill>
        <p:spPr>
          <a:xfrm>
            <a:off x="7189151" y="4428255"/>
            <a:ext cx="4583748" cy="2117937"/>
          </a:xfrm>
          <a:prstGeom prst="rect">
            <a:avLst/>
          </a:prstGeom>
        </p:spPr>
      </p:pic>
    </p:spTree>
    <p:extLst>
      <p:ext uri="{BB962C8B-B14F-4D97-AF65-F5344CB8AC3E}">
        <p14:creationId xmlns:p14="http://schemas.microsoft.com/office/powerpoint/2010/main" val="445070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0B40-E5BD-D5B3-6433-9D6D102BD8C4}"/>
              </a:ext>
            </a:extLst>
          </p:cNvPr>
          <p:cNvSpPr>
            <a:spLocks noGrp="1"/>
          </p:cNvSpPr>
          <p:nvPr>
            <p:ph type="title"/>
          </p:nvPr>
        </p:nvSpPr>
        <p:spPr>
          <a:xfrm>
            <a:off x="5536734" y="193964"/>
            <a:ext cx="3737268" cy="1320800"/>
          </a:xfrm>
        </p:spPr>
        <p:txBody>
          <a:bodyPr>
            <a:normAutofit/>
          </a:bodyPr>
          <a:lstStyle/>
          <a:p>
            <a:r>
              <a:rPr lang="en-GB" dirty="0">
                <a:effectLst/>
                <a:latin typeface="Trebuchet MS" panose="020B0603020202020204" pitchFamily="34" charset="0"/>
                <a:ea typeface="Times New Roman" panose="02020603050405020304" pitchFamily="18" charset="0"/>
                <a:cs typeface="Times New Roman" panose="02020603050405020304" pitchFamily="18" charset="0"/>
              </a:rPr>
              <a:t>Our mission statement</a:t>
            </a:r>
            <a:endParaRPr lang="en-GB" dirty="0"/>
          </a:p>
        </p:txBody>
      </p:sp>
      <p:sp>
        <p:nvSpPr>
          <p:cNvPr id="3" name="Content Placeholder 2">
            <a:extLst>
              <a:ext uri="{FF2B5EF4-FFF2-40B4-BE49-F238E27FC236}">
                <a16:creationId xmlns:a16="http://schemas.microsoft.com/office/drawing/2014/main" id="{55ADB50D-B674-AF76-CE1C-224A58EFD270}"/>
              </a:ext>
            </a:extLst>
          </p:cNvPr>
          <p:cNvSpPr>
            <a:spLocks noGrp="1"/>
          </p:cNvSpPr>
          <p:nvPr>
            <p:ph idx="1"/>
          </p:nvPr>
        </p:nvSpPr>
        <p:spPr>
          <a:xfrm>
            <a:off x="5061122" y="1398589"/>
            <a:ext cx="4885815" cy="4276617"/>
          </a:xfrm>
        </p:spPr>
        <p:txBody>
          <a:bodyPr vert="horz" lIns="91440" tIns="45720" rIns="91440" bIns="45720" rtlCol="0" anchor="t">
            <a:normAutofit/>
          </a:bodyPr>
          <a:lstStyle/>
          <a:p>
            <a:pPr marL="0" indent="0">
              <a:lnSpc>
                <a:spcPct val="90000"/>
              </a:lnSpc>
              <a:buNone/>
            </a:pPr>
            <a:endParaRPr lang="en-GB" sz="1100" dirty="0">
              <a:effectLst/>
              <a:latin typeface="Lato" panose="020F0502020204030203" pitchFamily="34" charset="0"/>
              <a:ea typeface="Times New Roman" panose="02020603050405020304" pitchFamily="18" charset="0"/>
              <a:cs typeface="Times New Roman" panose="02020603050405020304" pitchFamily="18" charset="0"/>
            </a:endParaRPr>
          </a:p>
          <a:p>
            <a:pPr marL="0" indent="0">
              <a:lnSpc>
                <a:spcPct val="90000"/>
              </a:lnSpc>
              <a:buNone/>
            </a:pPr>
            <a:r>
              <a:rPr lang="en-GB" sz="1100" dirty="0">
                <a:solidFill>
                  <a:srgbClr val="0070C0"/>
                </a:solidFill>
                <a:effectLst/>
                <a:latin typeface="Lato"/>
                <a:ea typeface="Times New Roman" panose="02020603050405020304" pitchFamily="18" charset="0"/>
                <a:cs typeface="Times New Roman"/>
              </a:rPr>
              <a:t>We are a Rights Respecting School, which is at the heart of our community. We strive to support each learner to achieve their full potential. We provide a safe, happy, nurturing and inspiring environment where all learners can thrive and flourish to become the best that they can be. </a:t>
            </a:r>
          </a:p>
          <a:p>
            <a:pPr marL="0" indent="0">
              <a:lnSpc>
                <a:spcPct val="90000"/>
              </a:lnSpc>
              <a:buNone/>
            </a:pPr>
            <a:endParaRPr lang="en-GB" sz="1100" dirty="0">
              <a:solidFill>
                <a:srgbClr val="0070C0"/>
              </a:solidFill>
              <a:latin typeface="Lato" panose="020F0502020204030203" pitchFamily="34" charset="0"/>
              <a:ea typeface="Times New Roman" panose="02020603050405020304" pitchFamily="18" charset="0"/>
              <a:cs typeface="Times New Roman" panose="02020603050405020304" pitchFamily="18" charset="0"/>
            </a:endParaRPr>
          </a:p>
          <a:p>
            <a:pPr marL="0" indent="0">
              <a:lnSpc>
                <a:spcPct val="90000"/>
              </a:lnSpc>
              <a:buNone/>
            </a:pPr>
            <a:r>
              <a:rPr lang="en-GB" sz="1100" dirty="0">
                <a:solidFill>
                  <a:srgbClr val="0070C0"/>
                </a:solidFill>
                <a:latin typeface="Lato"/>
                <a:ea typeface="Times New Roman" panose="02020603050405020304" pitchFamily="18" charset="0"/>
                <a:cs typeface="Times New Roman"/>
              </a:rPr>
              <a:t>At Colcot Primary School we will;</a:t>
            </a:r>
          </a:p>
          <a:p>
            <a:pPr marL="0" indent="0">
              <a:lnSpc>
                <a:spcPct val="90000"/>
              </a:lnSpc>
              <a:buNone/>
            </a:pPr>
            <a:r>
              <a:rPr lang="en-GB" sz="1100" dirty="0">
                <a:solidFill>
                  <a:srgbClr val="0070C0"/>
                </a:solidFill>
                <a:latin typeface="Lato"/>
                <a:ea typeface="Times New Roman" panose="02020603050405020304" pitchFamily="18" charset="0"/>
                <a:cs typeface="Times New Roman"/>
              </a:rPr>
              <a:t>•	 encourage self-belief and ignite interest and a passion for learning</a:t>
            </a:r>
          </a:p>
          <a:p>
            <a:pPr marL="0" indent="0">
              <a:lnSpc>
                <a:spcPct val="90000"/>
              </a:lnSpc>
              <a:buNone/>
            </a:pPr>
            <a:r>
              <a:rPr lang="en-GB" sz="1100" dirty="0">
                <a:solidFill>
                  <a:srgbClr val="0070C0"/>
                </a:solidFill>
                <a:latin typeface="Lato"/>
                <a:ea typeface="Times New Roman" panose="02020603050405020304" pitchFamily="18" charset="0"/>
                <a:cs typeface="Times New Roman"/>
              </a:rPr>
              <a:t>•	promote success through nurturing  skills and strengths  and creating the environment where children can succeed.</a:t>
            </a:r>
          </a:p>
          <a:p>
            <a:pPr marL="0" indent="0">
              <a:lnSpc>
                <a:spcPct val="90000"/>
              </a:lnSpc>
              <a:buNone/>
            </a:pPr>
            <a:r>
              <a:rPr lang="en-GB" sz="1100" dirty="0">
                <a:solidFill>
                  <a:srgbClr val="0070C0"/>
                </a:solidFill>
                <a:latin typeface="Lato"/>
                <a:ea typeface="Times New Roman" panose="02020603050405020304" pitchFamily="18" charset="0"/>
                <a:cs typeface="Times New Roman"/>
              </a:rPr>
              <a:t>•	build relationships by taking the time to get to know learners and their families well, so that we can better understand their needs and how we may best support them.</a:t>
            </a:r>
          </a:p>
          <a:p>
            <a:pPr marL="0" indent="0">
              <a:lnSpc>
                <a:spcPct val="90000"/>
              </a:lnSpc>
              <a:buNone/>
            </a:pPr>
            <a:r>
              <a:rPr lang="en-GB" sz="1100" dirty="0">
                <a:solidFill>
                  <a:srgbClr val="0070C0"/>
                </a:solidFill>
                <a:latin typeface="Lato"/>
                <a:ea typeface="Times New Roman" panose="02020603050405020304" pitchFamily="18" charset="0"/>
                <a:cs typeface="Times New Roman"/>
              </a:rPr>
              <a:t>•	treat all learners and their families with respect, kindness and empathy, instilling these values in their day-to-day lives. We will support learners to demonstrate these attitudes in their relationships with others. </a:t>
            </a:r>
            <a:endParaRPr lang="en-GB" sz="1100" dirty="0">
              <a:solidFill>
                <a:srgbClr val="0070C0"/>
              </a:solidFill>
              <a:latin typeface="Lato" panose="020F0502020204030203" pitchFamily="34" charset="0"/>
              <a:ea typeface="Times New Roman" panose="02020603050405020304" pitchFamily="18" charset="0"/>
              <a:cs typeface="Times New Roman" panose="02020603050405020304" pitchFamily="18" charset="0"/>
            </a:endParaRPr>
          </a:p>
          <a:p>
            <a:pPr marL="0" indent="0">
              <a:lnSpc>
                <a:spcPct val="90000"/>
              </a:lnSpc>
              <a:buNone/>
            </a:pPr>
            <a:r>
              <a:rPr lang="en-GB" sz="1100" dirty="0">
                <a:solidFill>
                  <a:srgbClr val="0070C0"/>
                </a:solidFill>
                <a:latin typeface="Lato"/>
                <a:ea typeface="Times New Roman" panose="02020603050405020304" pitchFamily="18" charset="0"/>
                <a:cs typeface="Times New Roman"/>
              </a:rPr>
              <a:t>•	encourage our children to make positive contributions and to take advantage of the opportunities that are available to them.</a:t>
            </a:r>
          </a:p>
          <a:p>
            <a:pPr marL="0" indent="0">
              <a:lnSpc>
                <a:spcPct val="90000"/>
              </a:lnSpc>
              <a:buNone/>
            </a:pPr>
            <a:r>
              <a:rPr lang="en-GB" sz="1100" dirty="0">
                <a:solidFill>
                  <a:srgbClr val="0070C0"/>
                </a:solidFill>
                <a:latin typeface="Lato"/>
                <a:ea typeface="Times New Roman" panose="02020603050405020304" pitchFamily="18" charset="0"/>
                <a:cs typeface="Times New Roman"/>
              </a:rPr>
              <a:t>•	celebrate diversity and include all in our proud, caring and happy school. </a:t>
            </a:r>
            <a:endParaRPr lang="en-GB" sz="1100" dirty="0">
              <a:solidFill>
                <a:srgbClr val="0070C0"/>
              </a:solidFill>
              <a:latin typeface="Lato" panose="020F0502020204030203" pitchFamily="34" charset="0"/>
              <a:ea typeface="Times New Roman" panose="02020603050405020304" pitchFamily="18" charset="0"/>
              <a:cs typeface="Times New Roman" panose="02020603050405020304" pitchFamily="18" charset="0"/>
            </a:endParaRPr>
          </a:p>
          <a:p>
            <a:pPr marL="0" indent="0">
              <a:lnSpc>
                <a:spcPct val="90000"/>
              </a:lnSpc>
              <a:buNone/>
            </a:pPr>
            <a:endParaRPr lang="en-GB" sz="900" dirty="0">
              <a:latin typeface="Lato" panose="020F0502020204030203" pitchFamily="34" charset="0"/>
              <a:ea typeface="Times New Roman" panose="02020603050405020304" pitchFamily="18" charset="0"/>
              <a:cs typeface="Times New Roman" panose="02020603050405020304" pitchFamily="18" charset="0"/>
            </a:endParaRPr>
          </a:p>
          <a:p>
            <a:pPr marL="0" indent="0">
              <a:lnSpc>
                <a:spcPct val="90000"/>
              </a:lnSpc>
              <a:buNone/>
            </a:pPr>
            <a:endParaRPr lang="en-GB" sz="900" dirty="0">
              <a:effectLst/>
              <a:latin typeface="Lato" panose="020F0502020204030203" pitchFamily="34" charset="0"/>
              <a:ea typeface="Times New Roman" panose="02020603050405020304" pitchFamily="18" charset="0"/>
              <a:cs typeface="Times New Roman" panose="02020603050405020304" pitchFamily="18" charset="0"/>
            </a:endParaRPr>
          </a:p>
          <a:p>
            <a:pPr marL="0" indent="0">
              <a:lnSpc>
                <a:spcPct val="90000"/>
              </a:lnSpc>
              <a:buNone/>
            </a:pPr>
            <a:endParaRPr lang="en-GB" sz="900" dirty="0">
              <a:latin typeface="Lato" panose="020F0502020204030203" pitchFamily="34" charset="0"/>
              <a:cs typeface="Times New Roman" panose="02020603050405020304" pitchFamily="18" charset="0"/>
            </a:endParaRPr>
          </a:p>
          <a:p>
            <a:pPr marL="0" indent="0">
              <a:lnSpc>
                <a:spcPct val="90000"/>
              </a:lnSpc>
              <a:buNone/>
            </a:pPr>
            <a:endParaRPr lang="en-GB" sz="900" dirty="0"/>
          </a:p>
        </p:txBody>
      </p:sp>
      <p:sp>
        <p:nvSpPr>
          <p:cNvPr id="4" name="Date Placeholder 3">
            <a:extLst>
              <a:ext uri="{FF2B5EF4-FFF2-40B4-BE49-F238E27FC236}">
                <a16:creationId xmlns:a16="http://schemas.microsoft.com/office/drawing/2014/main" id="{FDD61E18-641D-5BA0-03AE-4562AE2ECF68}"/>
              </a:ext>
            </a:extLst>
          </p:cNvPr>
          <p:cNvSpPr>
            <a:spLocks noGrp="1"/>
          </p:cNvSpPr>
          <p:nvPr>
            <p:ph type="dt" sz="half" idx="10"/>
          </p:nvPr>
        </p:nvSpPr>
        <p:spPr>
          <a:xfrm>
            <a:off x="7692706" y="6041362"/>
            <a:ext cx="1073790" cy="365125"/>
          </a:xfrm>
        </p:spPr>
        <p:txBody>
          <a:bodyPr>
            <a:normAutofit/>
          </a:bodyPr>
          <a:lstStyle/>
          <a:p>
            <a:pPr rtl="0">
              <a:spcAft>
                <a:spcPts val="600"/>
              </a:spcAft>
            </a:pPr>
            <a:r>
              <a:rPr lang="en-GB" noProof="0" dirty="0"/>
              <a:t>2025 / 26</a:t>
            </a:r>
          </a:p>
        </p:txBody>
      </p:sp>
      <p:sp>
        <p:nvSpPr>
          <p:cNvPr id="5" name="Footer Placeholder 4">
            <a:extLst>
              <a:ext uri="{FF2B5EF4-FFF2-40B4-BE49-F238E27FC236}">
                <a16:creationId xmlns:a16="http://schemas.microsoft.com/office/drawing/2014/main" id="{2C167705-E97D-FFEE-CC66-5B22F6A1BCD8}"/>
              </a:ext>
            </a:extLst>
          </p:cNvPr>
          <p:cNvSpPr>
            <a:spLocks noGrp="1"/>
          </p:cNvSpPr>
          <p:nvPr>
            <p:ph type="ftr" sz="quarter" idx="11"/>
          </p:nvPr>
        </p:nvSpPr>
        <p:spPr>
          <a:xfrm>
            <a:off x="5209563" y="6041362"/>
            <a:ext cx="2332140" cy="365125"/>
          </a:xfrm>
        </p:spPr>
        <p:txBody>
          <a:bodyPr>
            <a:normAutofit/>
          </a:bodyPr>
          <a:lstStyle/>
          <a:p>
            <a:pPr rtl="0">
              <a:spcAft>
                <a:spcPts val="600"/>
              </a:spcAft>
            </a:pPr>
            <a:r>
              <a:rPr lang="en-GB" noProof="0" dirty="0"/>
              <a:t>Prospectus</a:t>
            </a:r>
            <a:endParaRPr lang="en-GB" noProof="0"/>
          </a:p>
        </p:txBody>
      </p:sp>
      <p:sp>
        <p:nvSpPr>
          <p:cNvPr id="6" name="Slide Number Placeholder 5">
            <a:extLst>
              <a:ext uri="{FF2B5EF4-FFF2-40B4-BE49-F238E27FC236}">
                <a16:creationId xmlns:a16="http://schemas.microsoft.com/office/drawing/2014/main" id="{227783A0-B774-5B31-D31E-7D564EE9E92A}"/>
              </a:ext>
            </a:extLst>
          </p:cNvPr>
          <p:cNvSpPr>
            <a:spLocks noGrp="1"/>
          </p:cNvSpPr>
          <p:nvPr>
            <p:ph type="sldNum" sz="quarter" idx="12"/>
          </p:nvPr>
        </p:nvSpPr>
        <p:spPr>
          <a:xfrm>
            <a:off x="8841996" y="6041362"/>
            <a:ext cx="432006" cy="365125"/>
          </a:xfrm>
        </p:spPr>
        <p:txBody>
          <a:bodyPr>
            <a:normAutofit/>
          </a:bodyPr>
          <a:lstStyle/>
          <a:p>
            <a:pPr rtl="0">
              <a:spcAft>
                <a:spcPts val="600"/>
              </a:spcAft>
            </a:pPr>
            <a:fld id="{294A09A9-5501-47C1-A89A-A340965A2BE2}" type="slidenum">
              <a:rPr lang="en-GB" noProof="0" smtClean="0"/>
              <a:pPr rtl="0">
                <a:spcAft>
                  <a:spcPts val="600"/>
                </a:spcAft>
              </a:pPr>
              <a:t>3</a:t>
            </a:fld>
            <a:endParaRPr lang="en-GB" noProof="0"/>
          </a:p>
        </p:txBody>
      </p:sp>
      <p:pic>
        <p:nvPicPr>
          <p:cNvPr id="7" name="Picture 6" descr="A child and child coloring on a paper&#10;&#10;Description automatically generated">
            <a:extLst>
              <a:ext uri="{FF2B5EF4-FFF2-40B4-BE49-F238E27FC236}">
                <a16:creationId xmlns:a16="http://schemas.microsoft.com/office/drawing/2014/main" id="{3181B79F-E01A-784D-7945-09B19A8DB2D8}"/>
              </a:ext>
            </a:extLst>
          </p:cNvPr>
          <p:cNvPicPr>
            <a:picLocks noChangeAspect="1"/>
          </p:cNvPicPr>
          <p:nvPr/>
        </p:nvPicPr>
        <p:blipFill rotWithShape="1">
          <a:blip r:embed="rId2"/>
          <a:srcRect b="466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455344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6A4FE2-984B-42DF-946F-B4D816ED4EDA}"/>
              </a:ext>
            </a:extLst>
          </p:cNvPr>
          <p:cNvSpPr>
            <a:spLocks noGrp="1"/>
          </p:cNvSpPr>
          <p:nvPr>
            <p:ph type="dt" sz="half" idx="10"/>
          </p:nvPr>
        </p:nvSpPr>
        <p:spPr/>
        <p:txBody>
          <a:bodyPr/>
          <a:lstStyle/>
          <a:p>
            <a:pPr rtl="0"/>
            <a:r>
              <a:rPr lang="en-GB" noProof="0" dirty="0"/>
              <a:t>2025/ 2026</a:t>
            </a:r>
          </a:p>
        </p:txBody>
      </p:sp>
      <p:sp>
        <p:nvSpPr>
          <p:cNvPr id="5" name="Footer Placeholder 4">
            <a:extLst>
              <a:ext uri="{FF2B5EF4-FFF2-40B4-BE49-F238E27FC236}">
                <a16:creationId xmlns:a16="http://schemas.microsoft.com/office/drawing/2014/main" id="{100A088F-8F2F-5D32-5FB7-EFEE2F77DAF3}"/>
              </a:ext>
            </a:extLst>
          </p:cNvPr>
          <p:cNvSpPr>
            <a:spLocks noGrp="1"/>
          </p:cNvSpPr>
          <p:nvPr>
            <p:ph type="ftr" sz="quarter" idx="11"/>
          </p:nvPr>
        </p:nvSpPr>
        <p:spPr/>
        <p:txBody>
          <a:bodyPr/>
          <a:lstStyle/>
          <a:p>
            <a:pPr rtl="0"/>
            <a:r>
              <a:rPr lang="en-GB" noProof="0" dirty="0"/>
              <a:t>Prospectus</a:t>
            </a:r>
          </a:p>
        </p:txBody>
      </p:sp>
      <p:sp>
        <p:nvSpPr>
          <p:cNvPr id="6" name="Slide Number Placeholder 5">
            <a:extLst>
              <a:ext uri="{FF2B5EF4-FFF2-40B4-BE49-F238E27FC236}">
                <a16:creationId xmlns:a16="http://schemas.microsoft.com/office/drawing/2014/main" id="{7BEA097C-15AA-15CD-69DC-BADB1B1A9E84}"/>
              </a:ext>
            </a:extLst>
          </p:cNvPr>
          <p:cNvSpPr>
            <a:spLocks noGrp="1"/>
          </p:cNvSpPr>
          <p:nvPr>
            <p:ph type="sldNum" sz="quarter" idx="12"/>
          </p:nvPr>
        </p:nvSpPr>
        <p:spPr/>
        <p:txBody>
          <a:bodyPr/>
          <a:lstStyle/>
          <a:p>
            <a:pPr rtl="0"/>
            <a:fld id="{294A09A9-5501-47C1-A89A-A340965A2BE2}" type="slidenum">
              <a:rPr lang="en-GB" noProof="0" smtClean="0"/>
              <a:pPr rtl="0"/>
              <a:t>30</a:t>
            </a:fld>
            <a:endParaRPr lang="en-GB" noProof="0"/>
          </a:p>
        </p:txBody>
      </p:sp>
      <p:sp>
        <p:nvSpPr>
          <p:cNvPr id="7" name="TextBox 6">
            <a:extLst>
              <a:ext uri="{FF2B5EF4-FFF2-40B4-BE49-F238E27FC236}">
                <a16:creationId xmlns:a16="http://schemas.microsoft.com/office/drawing/2014/main" id="{6AA19D71-DC7D-04A8-D532-A9326091FFA7}"/>
              </a:ext>
            </a:extLst>
          </p:cNvPr>
          <p:cNvSpPr txBox="1"/>
          <p:nvPr/>
        </p:nvSpPr>
        <p:spPr>
          <a:xfrm>
            <a:off x="1133475" y="861457"/>
            <a:ext cx="8420100" cy="1015663"/>
          </a:xfrm>
          <a:prstGeom prst="rect">
            <a:avLst/>
          </a:prstGeom>
          <a:noFill/>
        </p:spPr>
        <p:txBody>
          <a:bodyPr wrap="square" rtlCol="0">
            <a:spAutoFit/>
          </a:bodyPr>
          <a:lstStyle/>
          <a:p>
            <a:r>
              <a:rPr lang="en-US" sz="6000" dirty="0">
                <a:solidFill>
                  <a:srgbClr val="92D050"/>
                </a:solidFill>
              </a:rPr>
              <a:t>Security</a:t>
            </a:r>
            <a:endParaRPr lang="en-GB" sz="6000" dirty="0">
              <a:solidFill>
                <a:srgbClr val="92D050"/>
              </a:solidFill>
            </a:endParaRPr>
          </a:p>
        </p:txBody>
      </p:sp>
      <p:sp>
        <p:nvSpPr>
          <p:cNvPr id="8" name="TextBox 7">
            <a:extLst>
              <a:ext uri="{FF2B5EF4-FFF2-40B4-BE49-F238E27FC236}">
                <a16:creationId xmlns:a16="http://schemas.microsoft.com/office/drawing/2014/main" id="{7254490D-92C5-CB39-CCBA-D4E8E32049AE}"/>
              </a:ext>
            </a:extLst>
          </p:cNvPr>
          <p:cNvSpPr txBox="1"/>
          <p:nvPr/>
        </p:nvSpPr>
        <p:spPr>
          <a:xfrm>
            <a:off x="771524" y="2565432"/>
            <a:ext cx="10429875" cy="3108543"/>
          </a:xfrm>
          <a:prstGeom prst="rect">
            <a:avLst/>
          </a:prstGeom>
          <a:noFill/>
        </p:spPr>
        <p:txBody>
          <a:bodyPr wrap="square" rtlCol="0">
            <a:spAutoFit/>
          </a:bodyPr>
          <a:lstStyle/>
          <a:p>
            <a:r>
              <a:rPr lang="en-US" sz="2800" dirty="0"/>
              <a:t>All visitors must sign in on entry to our Reception Office.</a:t>
            </a:r>
          </a:p>
          <a:p>
            <a:endParaRPr lang="en-US" sz="2800" dirty="0"/>
          </a:p>
          <a:p>
            <a:r>
              <a:rPr lang="en-US" sz="2800" dirty="0"/>
              <a:t>All visitors must wear a lanyard, different </a:t>
            </a:r>
            <a:r>
              <a:rPr lang="en-US" sz="2800" dirty="0" err="1"/>
              <a:t>coloured</a:t>
            </a:r>
            <a:r>
              <a:rPr lang="en-US" sz="2800" dirty="0"/>
              <a:t> lanyards are given to parents, supply staff and visitors. </a:t>
            </a:r>
          </a:p>
          <a:p>
            <a:endParaRPr lang="en-US" sz="2800" dirty="0"/>
          </a:p>
          <a:p>
            <a:r>
              <a:rPr lang="en-US" sz="2800" dirty="0"/>
              <a:t>Our main gates are on a security lock and visitors can only gain access to the school site when office staff allow them. </a:t>
            </a:r>
            <a:endParaRPr lang="en-GB" sz="2800" dirty="0"/>
          </a:p>
        </p:txBody>
      </p:sp>
    </p:spTree>
    <p:extLst>
      <p:ext uri="{BB962C8B-B14F-4D97-AF65-F5344CB8AC3E}">
        <p14:creationId xmlns:p14="http://schemas.microsoft.com/office/powerpoint/2010/main" val="2932265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DB0651-D39F-B2E7-808C-0FA0EAE25FEE}"/>
              </a:ext>
            </a:extLst>
          </p:cNvPr>
          <p:cNvPicPr>
            <a:picLocks noChangeAspect="1"/>
          </p:cNvPicPr>
          <p:nvPr/>
        </p:nvPicPr>
        <p:blipFill rotWithShape="1">
          <a:blip r:embed="rId2"/>
          <a:srcRect l="12394" r="968"/>
          <a:stretch/>
        </p:blipFill>
        <p:spPr>
          <a:xfrm>
            <a:off x="6245192" y="-1"/>
            <a:ext cx="5946808"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FE3DCC43-5D40-866E-35A1-AAAD2785A3BC}"/>
              </a:ext>
            </a:extLst>
          </p:cNvPr>
          <p:cNvSpPr>
            <a:spLocks noGrp="1"/>
          </p:cNvSpPr>
          <p:nvPr>
            <p:ph type="title"/>
          </p:nvPr>
        </p:nvSpPr>
        <p:spPr>
          <a:xfrm>
            <a:off x="220133" y="199293"/>
            <a:ext cx="4308323" cy="1731107"/>
          </a:xfrm>
        </p:spPr>
        <p:txBody>
          <a:bodyPr>
            <a:normAutofit/>
          </a:bodyPr>
          <a:lstStyle/>
          <a:p>
            <a:pPr>
              <a:lnSpc>
                <a:spcPct val="90000"/>
              </a:lnSpc>
            </a:pPr>
            <a:br>
              <a:rPr lang="en-GB" sz="900" dirty="0">
                <a:effectLst/>
                <a:latin typeface="Trebuchet MS" panose="020B0603020202020204" pitchFamily="34" charset="0"/>
                <a:ea typeface="Times New Roman" panose="02020603050405020304" pitchFamily="18" charset="0"/>
                <a:cs typeface="Times New Roman" panose="02020603050405020304" pitchFamily="18" charset="0"/>
              </a:rPr>
            </a:br>
            <a:br>
              <a:rPr lang="en-GB" sz="900" dirty="0">
                <a:effectLst/>
                <a:latin typeface="Trebuchet MS" panose="020B0603020202020204" pitchFamily="34" charset="0"/>
                <a:ea typeface="Times New Roman" panose="02020603050405020304" pitchFamily="18" charset="0"/>
                <a:cs typeface="Times New Roman" panose="02020603050405020304" pitchFamily="18" charset="0"/>
              </a:rPr>
            </a:br>
            <a:br>
              <a:rPr lang="en-GB" sz="900" dirty="0">
                <a:effectLst/>
                <a:latin typeface="Tms Rmn"/>
                <a:ea typeface="Times New Roman" panose="02020603050405020304" pitchFamily="18" charset="0"/>
                <a:cs typeface="Times New Roman" panose="02020603050405020304" pitchFamily="18" charset="0"/>
              </a:rPr>
            </a:br>
            <a:endParaRPr lang="en-GB" sz="900"/>
          </a:p>
        </p:txBody>
      </p:sp>
      <p:sp>
        <p:nvSpPr>
          <p:cNvPr id="3" name="Content Placeholder 2">
            <a:extLst>
              <a:ext uri="{FF2B5EF4-FFF2-40B4-BE49-F238E27FC236}">
                <a16:creationId xmlns:a16="http://schemas.microsoft.com/office/drawing/2014/main" id="{C715AFE1-952D-2B79-F473-324310A26614}"/>
              </a:ext>
            </a:extLst>
          </p:cNvPr>
          <p:cNvSpPr>
            <a:spLocks noGrp="1"/>
          </p:cNvSpPr>
          <p:nvPr>
            <p:ph idx="1"/>
          </p:nvPr>
        </p:nvSpPr>
        <p:spPr>
          <a:xfrm>
            <a:off x="337365" y="3051542"/>
            <a:ext cx="6647074" cy="3681481"/>
          </a:xfrm>
        </p:spPr>
        <p:txBody>
          <a:bodyPr vert="horz" lIns="91440" tIns="45720" rIns="91440" bIns="45720" rtlCol="0" anchor="t">
            <a:normAutofit/>
          </a:bodyPr>
          <a:lstStyle/>
          <a:p>
            <a:pPr>
              <a:lnSpc>
                <a:spcPct val="90000"/>
              </a:lnSpc>
            </a:pPr>
            <a:r>
              <a:rPr lang="en-US" b="1" dirty="0">
                <a:solidFill>
                  <a:schemeClr val="accent1">
                    <a:lumMod val="49000"/>
                  </a:schemeClr>
                </a:solidFill>
              </a:rPr>
              <a:t>Autumn 1 – Character</a:t>
            </a:r>
            <a:r>
              <a:rPr lang="en-US" dirty="0"/>
              <a:t>- Self-control, Perseverance,      Forgiveness, </a:t>
            </a:r>
            <a:r>
              <a:rPr lang="en-US" dirty="0" err="1"/>
              <a:t>Humour</a:t>
            </a:r>
            <a:endParaRPr lang="en-US"/>
          </a:p>
          <a:p>
            <a:pPr>
              <a:lnSpc>
                <a:spcPct val="90000"/>
              </a:lnSpc>
            </a:pPr>
            <a:r>
              <a:rPr lang="en-US" b="1" dirty="0">
                <a:solidFill>
                  <a:schemeClr val="accent1">
                    <a:lumMod val="49000"/>
                  </a:schemeClr>
                </a:solidFill>
              </a:rPr>
              <a:t>Autumn 2 – Critical Thinking</a:t>
            </a:r>
            <a:r>
              <a:rPr lang="en-US" dirty="0"/>
              <a:t> – Judgement &amp; Perspective</a:t>
            </a:r>
          </a:p>
          <a:p>
            <a:pPr>
              <a:lnSpc>
                <a:spcPct val="90000"/>
              </a:lnSpc>
            </a:pPr>
            <a:r>
              <a:rPr lang="en-US" b="1" dirty="0">
                <a:solidFill>
                  <a:schemeClr val="accent1">
                    <a:lumMod val="49000"/>
                  </a:schemeClr>
                </a:solidFill>
              </a:rPr>
              <a:t>Spring 1– Collaboration</a:t>
            </a:r>
            <a:r>
              <a:rPr lang="en-US" dirty="0"/>
              <a:t> – Fairness, Leadership, Social Intelligence, Zest &amp; Vitality</a:t>
            </a:r>
          </a:p>
          <a:p>
            <a:pPr>
              <a:lnSpc>
                <a:spcPct val="90000"/>
              </a:lnSpc>
            </a:pPr>
            <a:r>
              <a:rPr lang="en-US" b="1" dirty="0">
                <a:solidFill>
                  <a:schemeClr val="accent1">
                    <a:lumMod val="49000"/>
                  </a:schemeClr>
                </a:solidFill>
              </a:rPr>
              <a:t>Spring 2 – Communication</a:t>
            </a:r>
            <a:r>
              <a:rPr lang="en-US" dirty="0"/>
              <a:t> – Honesty, Kindness, Gratitude, Humility &amp; Modesty</a:t>
            </a:r>
          </a:p>
          <a:p>
            <a:pPr>
              <a:lnSpc>
                <a:spcPct val="90000"/>
              </a:lnSpc>
            </a:pPr>
            <a:r>
              <a:rPr lang="en-US" b="1" dirty="0">
                <a:solidFill>
                  <a:schemeClr val="accent1">
                    <a:lumMod val="49000"/>
                  </a:schemeClr>
                </a:solidFill>
              </a:rPr>
              <a:t>Summer 1 – Creativity</a:t>
            </a:r>
            <a:r>
              <a:rPr lang="en-US" dirty="0"/>
              <a:t> – Curiosity, Kindness</a:t>
            </a:r>
          </a:p>
          <a:p>
            <a:pPr>
              <a:lnSpc>
                <a:spcPct val="90000"/>
              </a:lnSpc>
            </a:pPr>
            <a:r>
              <a:rPr lang="en-US" b="1" dirty="0">
                <a:solidFill>
                  <a:schemeClr val="accent1">
                    <a:lumMod val="49000"/>
                  </a:schemeClr>
                </a:solidFill>
              </a:rPr>
              <a:t>Summer 2 – Citizenship</a:t>
            </a:r>
            <a:r>
              <a:rPr lang="en-US" dirty="0"/>
              <a:t> – Teamwork, Hope &amp; Optimism, Love of Learning, Teamwork </a:t>
            </a:r>
            <a:endParaRPr lang="en-GB"/>
          </a:p>
        </p:txBody>
      </p:sp>
      <p:sp>
        <p:nvSpPr>
          <p:cNvPr id="4" name="Date Placeholder 3">
            <a:extLst>
              <a:ext uri="{FF2B5EF4-FFF2-40B4-BE49-F238E27FC236}">
                <a16:creationId xmlns:a16="http://schemas.microsoft.com/office/drawing/2014/main" id="{EE2A59D1-42B6-6C4B-BDD8-6D675CA7AD31}"/>
              </a:ext>
            </a:extLst>
          </p:cNvPr>
          <p:cNvSpPr>
            <a:spLocks noGrp="1"/>
          </p:cNvSpPr>
          <p:nvPr>
            <p:ph type="dt" sz="half" idx="10"/>
          </p:nvPr>
        </p:nvSpPr>
        <p:spPr/>
        <p:txBody>
          <a:bodyPr>
            <a:normAutofit/>
          </a:bodyPr>
          <a:lstStyle/>
          <a:p>
            <a:pPr rtl="0">
              <a:spcAft>
                <a:spcPts val="600"/>
              </a:spcAft>
            </a:pPr>
            <a:r>
              <a:rPr lang="en-GB" noProof="0">
                <a:solidFill>
                  <a:srgbClr val="FFFFFF"/>
                </a:solidFill>
              </a:rPr>
              <a:t>2023 / 24</a:t>
            </a:r>
          </a:p>
        </p:txBody>
      </p:sp>
      <p:sp>
        <p:nvSpPr>
          <p:cNvPr id="5" name="Footer Placeholder 4">
            <a:extLst>
              <a:ext uri="{FF2B5EF4-FFF2-40B4-BE49-F238E27FC236}">
                <a16:creationId xmlns:a16="http://schemas.microsoft.com/office/drawing/2014/main" id="{95E84F9B-346B-6B75-A23B-384B94147CBD}"/>
              </a:ext>
            </a:extLst>
          </p:cNvPr>
          <p:cNvSpPr>
            <a:spLocks noGrp="1"/>
          </p:cNvSpPr>
          <p:nvPr>
            <p:ph type="ftr" sz="quarter" idx="11"/>
          </p:nvPr>
        </p:nvSpPr>
        <p:spPr>
          <a:xfrm>
            <a:off x="337365" y="6223070"/>
            <a:ext cx="6297612" cy="365125"/>
          </a:xfrm>
        </p:spPr>
        <p:txBody>
          <a:bodyPr>
            <a:normAutofit/>
          </a:bodyPr>
          <a:lstStyle/>
          <a:p>
            <a:pPr rtl="0">
              <a:spcAft>
                <a:spcPts val="600"/>
              </a:spcAft>
            </a:pPr>
            <a:r>
              <a:rPr lang="en-US" noProof="0" dirty="0"/>
              <a:t>Prospectus</a:t>
            </a:r>
            <a:endParaRPr lang="en-GB" noProof="0"/>
          </a:p>
        </p:txBody>
      </p:sp>
      <p:sp>
        <p:nvSpPr>
          <p:cNvPr id="6" name="Slide Number Placeholder 5">
            <a:extLst>
              <a:ext uri="{FF2B5EF4-FFF2-40B4-BE49-F238E27FC236}">
                <a16:creationId xmlns:a16="http://schemas.microsoft.com/office/drawing/2014/main" id="{5C80DAA1-8ECD-73C3-3794-C28776133313}"/>
              </a:ext>
            </a:extLst>
          </p:cNvPr>
          <p:cNvSpPr>
            <a:spLocks noGrp="1"/>
          </p:cNvSpPr>
          <p:nvPr>
            <p:ph type="sldNum" sz="quarter" idx="12"/>
          </p:nvPr>
        </p:nvSpPr>
        <p:spPr/>
        <p:txBody>
          <a:bodyPr>
            <a:normAutofit/>
          </a:bodyPr>
          <a:lstStyle/>
          <a:p>
            <a:pPr rtl="0">
              <a:spcAft>
                <a:spcPts val="600"/>
              </a:spcAft>
            </a:pPr>
            <a:fld id="{294A09A9-5501-47C1-A89A-A340965A2BE2}" type="slidenum">
              <a:rPr lang="en-GB" noProof="0">
                <a:solidFill>
                  <a:srgbClr val="FFFFFF"/>
                </a:solidFill>
              </a:rPr>
              <a:pPr rtl="0">
                <a:spcAft>
                  <a:spcPts val="600"/>
                </a:spcAft>
              </a:pPr>
              <a:t>4</a:t>
            </a:fld>
            <a:endParaRPr lang="en-GB" noProof="0">
              <a:solidFill>
                <a:srgbClr val="FFFFFF"/>
              </a:solidFill>
            </a:endParaRPr>
          </a:p>
        </p:txBody>
      </p:sp>
      <p:sp>
        <p:nvSpPr>
          <p:cNvPr id="7" name="TextBox 6">
            <a:extLst>
              <a:ext uri="{FF2B5EF4-FFF2-40B4-BE49-F238E27FC236}">
                <a16:creationId xmlns:a16="http://schemas.microsoft.com/office/drawing/2014/main" id="{598BC195-DED6-AA66-6281-7D27B27FEA84}"/>
              </a:ext>
            </a:extLst>
          </p:cNvPr>
          <p:cNvSpPr txBox="1"/>
          <p:nvPr/>
        </p:nvSpPr>
        <p:spPr>
          <a:xfrm>
            <a:off x="216875" y="199291"/>
            <a:ext cx="614875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chemeClr val="accent2"/>
                </a:solidFill>
                <a:ea typeface="+mn-lt"/>
                <a:cs typeface="+mn-lt"/>
              </a:rPr>
              <a:t>At our school, we are dedicated to nurturing the whole child — equipping every learner with the knowledge, skills, and character they need to thrive in an ever-changing world. Our curriculum is built around the </a:t>
            </a:r>
            <a:r>
              <a:rPr lang="en-GB" sz="1400" b="1" dirty="0">
                <a:solidFill>
                  <a:schemeClr val="accent2"/>
                </a:solidFill>
                <a:ea typeface="+mn-lt"/>
                <a:cs typeface="+mn-lt"/>
              </a:rPr>
              <a:t>6C’s of lifelong learning</a:t>
            </a:r>
            <a:r>
              <a:rPr lang="en-GB" sz="1400" dirty="0">
                <a:solidFill>
                  <a:schemeClr val="accent2"/>
                </a:solidFill>
                <a:ea typeface="+mn-lt"/>
                <a:cs typeface="+mn-lt"/>
              </a:rPr>
              <a:t> — </a:t>
            </a:r>
            <a:r>
              <a:rPr lang="en-GB" sz="1400" b="1" dirty="0">
                <a:solidFill>
                  <a:schemeClr val="accent2"/>
                </a:solidFill>
                <a:ea typeface="+mn-lt"/>
                <a:cs typeface="+mn-lt"/>
              </a:rPr>
              <a:t>critical thinking, creativity, collaboration, communication, citizenship, and character</a:t>
            </a:r>
            <a:r>
              <a:rPr lang="en-GB" sz="1400" dirty="0">
                <a:solidFill>
                  <a:schemeClr val="accent2"/>
                </a:solidFill>
                <a:ea typeface="+mn-lt"/>
                <a:cs typeface="+mn-lt"/>
              </a:rPr>
              <a:t> — ensuring that children develop the essential competencies to succeed not just academically, but in life. Alongside this, we place great emphasis on cultivating the </a:t>
            </a:r>
            <a:r>
              <a:rPr lang="en-GB" sz="1400" b="1" dirty="0">
                <a:solidFill>
                  <a:schemeClr val="accent2"/>
                </a:solidFill>
                <a:ea typeface="+mn-lt"/>
                <a:cs typeface="+mn-lt"/>
              </a:rPr>
              <a:t>24 character strengths</a:t>
            </a:r>
            <a:r>
              <a:rPr lang="en-GB" sz="1400" dirty="0">
                <a:solidFill>
                  <a:schemeClr val="accent2"/>
                </a:solidFill>
                <a:ea typeface="+mn-lt"/>
                <a:cs typeface="+mn-lt"/>
              </a:rPr>
              <a:t>, such as curiosity, perseverance, kindness, and leadership, which help our pupils grow into resilient, compassionate, and confident individuals. By weaving these vital skills and strengths into daily learning, we empower our students to become thoughtful, capable, and caring members of society.</a:t>
            </a:r>
            <a:endParaRPr lang="en-US" sz="1400" dirty="0">
              <a:solidFill>
                <a:schemeClr val="accent2"/>
              </a:solidFill>
            </a:endParaRPr>
          </a:p>
        </p:txBody>
      </p:sp>
    </p:spTree>
    <p:extLst>
      <p:ext uri="{BB962C8B-B14F-4D97-AF65-F5344CB8AC3E}">
        <p14:creationId xmlns:p14="http://schemas.microsoft.com/office/powerpoint/2010/main" val="1692290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p:txBody>
          <a:bodyPr rtlCol="0">
            <a:normAutofit/>
          </a:bodyPr>
          <a:lstStyle/>
          <a:p>
            <a:pPr rtl="0"/>
            <a:r>
              <a:rPr lang="en-GB" sz="1400"/>
              <a:t>Intduction</a:t>
            </a:r>
            <a:endParaRPr lang="en-GB" sz="1400" dirty="0"/>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idx="1"/>
          </p:nvPr>
        </p:nvSpPr>
        <p:spPr>
          <a:xfrm>
            <a:off x="803065" y="326553"/>
            <a:ext cx="8596668" cy="860400"/>
          </a:xfrm>
        </p:spPr>
        <p:txBody>
          <a:bodyPr vert="horz" lIns="91440" tIns="45720" rIns="91440" bIns="45720" rtlCol="0" anchor="t">
            <a:noAutofit/>
          </a:bodyPr>
          <a:lstStyle/>
          <a:p>
            <a:pPr algn="ctr" rtl="0"/>
            <a:r>
              <a:rPr lang="en-US" sz="2800">
                <a:solidFill>
                  <a:srgbClr val="92D050"/>
                </a:solidFill>
              </a:rPr>
              <a:t>School Motto</a:t>
            </a:r>
          </a:p>
          <a:p>
            <a:pPr algn="ctr" rtl="0"/>
            <a:r>
              <a:rPr lang="en-US" sz="2800">
                <a:solidFill>
                  <a:schemeClr val="accent2"/>
                </a:solidFill>
              </a:rPr>
              <a:t>Care, share, learn</a:t>
            </a:r>
          </a:p>
          <a:p>
            <a:pPr algn="ctr" rtl="0"/>
            <a:r>
              <a:rPr lang="en-US" sz="2800">
                <a:solidFill>
                  <a:srgbClr val="7030A0"/>
                </a:solidFill>
              </a:rPr>
              <a:t>Gofal, rhannu, dysgu</a:t>
            </a:r>
            <a:endParaRPr lang="en-GB" sz="2800" dirty="0">
              <a:solidFill>
                <a:srgbClr val="7030A0"/>
              </a:solidFill>
            </a:endParaRPr>
          </a:p>
        </p:txBody>
      </p:sp>
      <p:sp>
        <p:nvSpPr>
          <p:cNvPr id="6" name="Slide Number Placeholder 5">
            <a:extLst>
              <a:ext uri="{FF2B5EF4-FFF2-40B4-BE49-F238E27FC236}">
                <a16:creationId xmlns:a16="http://schemas.microsoft.com/office/drawing/2014/main" id="{134C72D2-EFDF-844A-8472-CB49A59B127B}"/>
              </a:ext>
            </a:extLst>
          </p:cNvPr>
          <p:cNvSpPr>
            <a:spLocks noGrp="1"/>
          </p:cNvSpPr>
          <p:nvPr>
            <p:ph type="sldNum" sz="quarter" idx="12"/>
          </p:nvPr>
        </p:nvSpPr>
        <p:spPr/>
        <p:txBody>
          <a:bodyPr rtlCol="0"/>
          <a:lstStyle/>
          <a:p>
            <a:pPr rtl="0"/>
            <a:fld id="{294A09A9-5501-47C1-A89A-A340965A2BE2}" type="slidenum">
              <a:rPr lang="en-GB" smtClean="0"/>
              <a:pPr rtl="0"/>
              <a:t>5</a:t>
            </a:fld>
            <a:endParaRPr lang="en-GB"/>
          </a:p>
        </p:txBody>
      </p:sp>
      <p:sp>
        <p:nvSpPr>
          <p:cNvPr id="10" name="TextBox 9">
            <a:extLst>
              <a:ext uri="{FF2B5EF4-FFF2-40B4-BE49-F238E27FC236}">
                <a16:creationId xmlns:a16="http://schemas.microsoft.com/office/drawing/2014/main" id="{762A3E27-94CD-7294-04DF-848E521B0B80}"/>
              </a:ext>
            </a:extLst>
          </p:cNvPr>
          <p:cNvSpPr txBox="1"/>
          <p:nvPr/>
        </p:nvSpPr>
        <p:spPr>
          <a:xfrm>
            <a:off x="308708" y="2002537"/>
            <a:ext cx="11176000" cy="4405052"/>
          </a:xfrm>
          <a:prstGeom prst="rect">
            <a:avLst/>
          </a:prstGeom>
          <a:noFill/>
        </p:spPr>
        <p:txBody>
          <a:bodyPr wrap="square">
            <a:spAutoFit/>
          </a:bodyPr>
          <a:lstStyle/>
          <a:p>
            <a:pPr marR="182880" algn="just">
              <a:lnSpc>
                <a:spcPts val="1200"/>
              </a:lnSpc>
              <a:spcAft>
                <a:spcPts val="2400"/>
              </a:spcAft>
              <a:tabLst>
                <a:tab pos="1280160" algn="l"/>
                <a:tab pos="2377440" algn="l"/>
                <a:tab pos="2560320" algn="dec"/>
              </a:tabLst>
            </a:pPr>
            <a:r>
              <a:rPr lang="en-GB" sz="1400"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Dear Parent</a:t>
            </a:r>
            <a:endParaRPr lang="en-GB" sz="2000" dirty="0">
              <a:solidFill>
                <a:schemeClr val="tx1">
                  <a:lumMod val="95000"/>
                  <a:lumOff val="5000"/>
                </a:schemeClr>
              </a:solidFill>
              <a:effectLst/>
              <a:latin typeface="Tms Rmn"/>
              <a:ea typeface="Times New Roman" panose="02020603050405020304" pitchFamily="18" charset="0"/>
              <a:cs typeface="Times New Roman" panose="02020603050405020304" pitchFamily="18" charset="0"/>
            </a:endParaRPr>
          </a:p>
          <a:p>
            <a:pPr marR="182880" algn="just">
              <a:lnSpc>
                <a:spcPts val="1200"/>
              </a:lnSpc>
              <a:spcAft>
                <a:spcPts val="2400"/>
              </a:spcAft>
              <a:tabLst>
                <a:tab pos="1280160" algn="l"/>
                <a:tab pos="2377440" algn="l"/>
                <a:tab pos="2560320" algn="dec"/>
              </a:tabLst>
            </a:pPr>
            <a:r>
              <a:rPr lang="en-GB" sz="1400"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I should like to take this opportunity to welcome new parents and children to the school as well as addressing our existing families.  The most important elements of a successful learning environment are the happiness, contentment and security of the children.  This can only be achieved by the school, the family and the local community working together in harmony. Our aim is for all pupils to reach their potential, and together we will help them reach their goals.</a:t>
            </a:r>
            <a:endParaRPr lang="en-GB" sz="2000" dirty="0">
              <a:solidFill>
                <a:schemeClr val="tx1">
                  <a:lumMod val="95000"/>
                  <a:lumOff val="5000"/>
                </a:schemeClr>
              </a:solidFill>
              <a:effectLst/>
              <a:latin typeface="Tms Rmn"/>
              <a:ea typeface="Times New Roman" panose="02020603050405020304" pitchFamily="18" charset="0"/>
              <a:cs typeface="Times New Roman" panose="02020603050405020304" pitchFamily="18" charset="0"/>
            </a:endParaRPr>
          </a:p>
          <a:p>
            <a:pPr marR="182880" algn="just">
              <a:lnSpc>
                <a:spcPts val="1200"/>
              </a:lnSpc>
              <a:spcAft>
                <a:spcPts val="2400"/>
              </a:spcAft>
              <a:tabLst>
                <a:tab pos="1280160" algn="l"/>
                <a:tab pos="2377440" algn="l"/>
                <a:tab pos="2560320" algn="dec"/>
              </a:tabLst>
            </a:pPr>
            <a:r>
              <a:rPr lang="en-GB" sz="1400"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I hope this prospectus, which may not answer all your queries immediately, will, nevertheless, provide a comprehensive and informative guide to most of the philosophy, organisation and management of the school.  We pride ourselves on the broad, balanced and full education we provide  our children form Progression Step 1 -3. </a:t>
            </a:r>
            <a:endParaRPr lang="en-GB" sz="2000" dirty="0">
              <a:solidFill>
                <a:schemeClr val="tx1">
                  <a:lumMod val="95000"/>
                  <a:lumOff val="5000"/>
                </a:schemeClr>
              </a:solidFill>
              <a:effectLst/>
              <a:latin typeface="Tms Rmn"/>
              <a:ea typeface="Times New Roman" panose="02020603050405020304" pitchFamily="18" charset="0"/>
              <a:cs typeface="Times New Roman" panose="02020603050405020304" pitchFamily="18" charset="0"/>
            </a:endParaRPr>
          </a:p>
          <a:p>
            <a:pPr marR="182880" algn="just">
              <a:lnSpc>
                <a:spcPts val="1200"/>
              </a:lnSpc>
              <a:spcAft>
                <a:spcPts val="2400"/>
              </a:spcAft>
              <a:tabLst>
                <a:tab pos="1280160" algn="l"/>
                <a:tab pos="2377440" algn="l"/>
                <a:tab pos="2560320" algn="dec"/>
              </a:tabLst>
            </a:pPr>
            <a:r>
              <a:rPr lang="en-GB" sz="1400"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We are proud to say that visitors to our school comment on the warm welcome they receive, the positive ethos at the school and the polite and courteous pupils.  Our priority is to ensure that all pupils are </a:t>
            </a:r>
            <a:r>
              <a:rPr lang="en-GB" sz="1400" dirty="0">
                <a:solidFill>
                  <a:schemeClr val="tx1">
                    <a:lumMod val="95000"/>
                    <a:lumOff val="5000"/>
                  </a:schemeClr>
                </a:solidFill>
                <a:latin typeface="Arial" panose="020B0604020202020204" pitchFamily="34" charset="0"/>
                <a:ea typeface="Times New Roman" panose="02020603050405020304" pitchFamily="18" charset="0"/>
                <a:cs typeface="Times New Roman" panose="02020603050405020304" pitchFamily="18" charset="0"/>
              </a:rPr>
              <a:t>able to achieve and be the best they can.</a:t>
            </a:r>
            <a:r>
              <a:rPr lang="en-GB" sz="1400"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 Pupils achieve more when they are happy and want to learn. We make every effort to ensure that all pupils are given the opportunity to share their learning with their peers and their families and learn from each other.</a:t>
            </a:r>
            <a:endParaRPr lang="en-GB" sz="2000" dirty="0">
              <a:solidFill>
                <a:schemeClr val="tx1">
                  <a:lumMod val="95000"/>
                  <a:lumOff val="5000"/>
                </a:schemeClr>
              </a:solidFill>
              <a:effectLst/>
              <a:latin typeface="Tms Rmn"/>
              <a:ea typeface="Times New Roman" panose="02020603050405020304" pitchFamily="18" charset="0"/>
              <a:cs typeface="Times New Roman" panose="02020603050405020304" pitchFamily="18" charset="0"/>
            </a:endParaRPr>
          </a:p>
          <a:p>
            <a:pPr marR="182880" algn="just">
              <a:lnSpc>
                <a:spcPts val="1200"/>
              </a:lnSpc>
              <a:spcAft>
                <a:spcPts val="2400"/>
              </a:spcAft>
              <a:tabLst>
                <a:tab pos="1280160" algn="l"/>
                <a:tab pos="2377440" algn="l"/>
                <a:tab pos="2560320" algn="dec"/>
              </a:tabLst>
            </a:pPr>
            <a:r>
              <a:rPr lang="en-GB" sz="1400"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Should you have any questions about the school or think that we can further help your child in any way, please do not hesitate to contact myself, a member of staff or one of the school’s governors.</a:t>
            </a:r>
            <a:endParaRPr lang="en-GB" sz="2000" dirty="0">
              <a:solidFill>
                <a:schemeClr val="tx1">
                  <a:lumMod val="95000"/>
                  <a:lumOff val="5000"/>
                </a:schemeClr>
              </a:solidFill>
              <a:effectLst/>
              <a:latin typeface="Tms Rmn"/>
              <a:ea typeface="Times New Roman" panose="02020603050405020304" pitchFamily="18" charset="0"/>
              <a:cs typeface="Times New Roman" panose="02020603050405020304" pitchFamily="18" charset="0"/>
            </a:endParaRPr>
          </a:p>
          <a:p>
            <a:pPr marR="182880" algn="just">
              <a:lnSpc>
                <a:spcPts val="1200"/>
              </a:lnSpc>
              <a:spcAft>
                <a:spcPts val="2400"/>
              </a:spcAft>
              <a:tabLst>
                <a:tab pos="1280160" algn="l"/>
                <a:tab pos="2377440" algn="l"/>
                <a:tab pos="2560320" algn="dec"/>
              </a:tabLst>
            </a:pPr>
            <a:r>
              <a:rPr lang="en-GB" sz="1400" dirty="0">
                <a:solidFill>
                  <a:schemeClr val="tx1">
                    <a:lumMod val="95000"/>
                    <a:lumOff val="5000"/>
                  </a:schemeClr>
                </a:solidFill>
                <a:effectLst/>
                <a:latin typeface="Arial" panose="020B0604020202020204" pitchFamily="34" charset="0"/>
                <a:ea typeface="Times New Roman" panose="02020603050405020304" pitchFamily="18" charset="0"/>
                <a:cs typeface="Times New Roman" panose="02020603050405020304" pitchFamily="18" charset="0"/>
              </a:rPr>
              <a:t>Yours sincerely,</a:t>
            </a:r>
            <a:endParaRPr lang="en-GB" sz="2000" dirty="0">
              <a:solidFill>
                <a:schemeClr val="tx1">
                  <a:lumMod val="95000"/>
                  <a:lumOff val="5000"/>
                </a:schemeClr>
              </a:solidFill>
              <a:effectLst/>
              <a:latin typeface="Tms Rmn"/>
              <a:ea typeface="Times New Roman" panose="02020603050405020304" pitchFamily="18" charset="0"/>
              <a:cs typeface="Times New Roman" panose="02020603050405020304" pitchFamily="18" charset="0"/>
            </a:endParaRPr>
          </a:p>
          <a:p>
            <a:pPr marR="184150" algn="just">
              <a:lnSpc>
                <a:spcPts val="1200"/>
              </a:lnSpc>
              <a:spcAft>
                <a:spcPts val="2400"/>
              </a:spcAft>
              <a:tabLst>
                <a:tab pos="1280160" algn="l"/>
                <a:tab pos="2377440" algn="l"/>
                <a:tab pos="2560320" algn="dec"/>
              </a:tabLst>
            </a:pPr>
            <a:r>
              <a:rPr lang="en-GB" sz="1400" b="1" dirty="0">
                <a:solidFill>
                  <a:schemeClr val="tx1">
                    <a:lumMod val="95000"/>
                    <a:lumOff val="5000"/>
                  </a:schemeClr>
                </a:solidFill>
                <a:effectLst/>
                <a:latin typeface="Vivaldi" panose="03020602050506090804" pitchFamily="66" charset="0"/>
                <a:ea typeface="Times New Roman" panose="02020603050405020304" pitchFamily="18" charset="0"/>
                <a:cs typeface="Arial" panose="020B0604020202020204" pitchFamily="34" charset="0"/>
              </a:rPr>
              <a:t>N E Cule</a:t>
            </a:r>
            <a:endParaRPr lang="en-GB" sz="3200" dirty="0">
              <a:solidFill>
                <a:schemeClr val="tx1">
                  <a:lumMod val="95000"/>
                  <a:lumOff val="5000"/>
                </a:schemeClr>
              </a:solidFill>
            </a:endParaRPr>
          </a:p>
        </p:txBody>
      </p:sp>
    </p:spTree>
    <p:extLst>
      <p:ext uri="{BB962C8B-B14F-4D97-AF65-F5344CB8AC3E}">
        <p14:creationId xmlns:p14="http://schemas.microsoft.com/office/powerpoint/2010/main" val="1639799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68FE-0671-CFB5-00E2-BA2FCF20D445}"/>
              </a:ext>
            </a:extLst>
          </p:cNvPr>
          <p:cNvSpPr>
            <a:spLocks noGrp="1"/>
          </p:cNvSpPr>
          <p:nvPr>
            <p:ph type="title"/>
          </p:nvPr>
        </p:nvSpPr>
        <p:spPr>
          <a:xfrm>
            <a:off x="677334" y="609600"/>
            <a:ext cx="8596668" cy="589280"/>
          </a:xfrm>
        </p:spPr>
        <p:txBody>
          <a:bodyPr>
            <a:normAutofit fontScale="90000"/>
          </a:bodyPr>
          <a:lstStyle/>
          <a:p>
            <a:pPr algn="ctr"/>
            <a:r>
              <a:rPr lang="en-GB" sz="2000" b="1" u="sng" dirty="0">
                <a:effectLst/>
                <a:latin typeface="Arial" panose="020B0604020202020204" pitchFamily="34" charset="0"/>
                <a:ea typeface="Times New Roman" panose="02020603050405020304" pitchFamily="18" charset="0"/>
                <a:cs typeface="Times New Roman" panose="02020603050405020304" pitchFamily="18" charset="0"/>
              </a:rPr>
              <a:t>Chair of Governors Welcome</a:t>
            </a:r>
            <a:br>
              <a:rPr lang="en-GB" sz="1800" dirty="0">
                <a:effectLst/>
                <a:latin typeface="Tms Rmn"/>
                <a:ea typeface="Times New Roman" panose="02020603050405020304" pitchFamily="18" charset="0"/>
                <a:cs typeface="Times New Roman" panose="02020603050405020304" pitchFamily="18" charset="0"/>
              </a:rPr>
            </a:br>
            <a:br>
              <a:rPr lang="en-GB" sz="1800" dirty="0">
                <a:effectLst/>
                <a:latin typeface="Tms Rmn"/>
                <a:ea typeface="Times New Roman" panose="02020603050405020304" pitchFamily="18" charset="0"/>
                <a:cs typeface="Times New Roman" panose="02020603050405020304" pitchFamily="18" charset="0"/>
              </a:rPr>
            </a:br>
            <a:endParaRPr lang="en-GB" dirty="0"/>
          </a:p>
        </p:txBody>
      </p:sp>
      <p:sp>
        <p:nvSpPr>
          <p:cNvPr id="3" name="Date Placeholder 2">
            <a:extLst>
              <a:ext uri="{FF2B5EF4-FFF2-40B4-BE49-F238E27FC236}">
                <a16:creationId xmlns:a16="http://schemas.microsoft.com/office/drawing/2014/main" id="{15B4A3B9-24B4-A56A-78F9-43C7A15727C0}"/>
              </a:ext>
            </a:extLst>
          </p:cNvPr>
          <p:cNvSpPr>
            <a:spLocks noGrp="1"/>
          </p:cNvSpPr>
          <p:nvPr>
            <p:ph type="dt" sz="half" idx="10"/>
          </p:nvPr>
        </p:nvSpPr>
        <p:spPr/>
        <p:txBody>
          <a:bodyPr/>
          <a:lstStyle/>
          <a:p>
            <a:pPr rtl="0"/>
            <a:r>
              <a:rPr lang="en-GB" noProof="0" dirty="0"/>
              <a:t>2025 / 26</a:t>
            </a:r>
          </a:p>
        </p:txBody>
      </p:sp>
      <p:sp>
        <p:nvSpPr>
          <p:cNvPr id="4" name="Footer Placeholder 3">
            <a:extLst>
              <a:ext uri="{FF2B5EF4-FFF2-40B4-BE49-F238E27FC236}">
                <a16:creationId xmlns:a16="http://schemas.microsoft.com/office/drawing/2014/main" id="{1E2E5F91-2A55-47EF-ECED-1312A6E094C1}"/>
              </a:ext>
            </a:extLst>
          </p:cNvPr>
          <p:cNvSpPr>
            <a:spLocks noGrp="1"/>
          </p:cNvSpPr>
          <p:nvPr>
            <p:ph type="ftr" sz="quarter" idx="11"/>
          </p:nvPr>
        </p:nvSpPr>
        <p:spPr>
          <a:xfrm>
            <a:off x="677334" y="6223070"/>
            <a:ext cx="6297612" cy="365125"/>
          </a:xfrm>
        </p:spPr>
        <p:txBody>
          <a:bodyPr/>
          <a:lstStyle/>
          <a:p>
            <a:pPr rtl="0"/>
            <a:r>
              <a:rPr lang="en-GB" noProof="0" dirty="0"/>
              <a:t>Prospectus</a:t>
            </a:r>
          </a:p>
        </p:txBody>
      </p:sp>
      <p:sp>
        <p:nvSpPr>
          <p:cNvPr id="5" name="Slide Number Placeholder 4">
            <a:extLst>
              <a:ext uri="{FF2B5EF4-FFF2-40B4-BE49-F238E27FC236}">
                <a16:creationId xmlns:a16="http://schemas.microsoft.com/office/drawing/2014/main" id="{4BDE5E18-6C05-0362-A40D-355E863BB637}"/>
              </a:ext>
            </a:extLst>
          </p:cNvPr>
          <p:cNvSpPr>
            <a:spLocks noGrp="1"/>
          </p:cNvSpPr>
          <p:nvPr>
            <p:ph type="sldNum" sz="quarter" idx="12"/>
          </p:nvPr>
        </p:nvSpPr>
        <p:spPr/>
        <p:txBody>
          <a:bodyPr/>
          <a:lstStyle/>
          <a:p>
            <a:pPr rtl="0"/>
            <a:fld id="{294A09A9-5501-47C1-A89A-A340965A2BE2}" type="slidenum">
              <a:rPr lang="en-GB" noProof="0" smtClean="0"/>
              <a:pPr rtl="0"/>
              <a:t>6</a:t>
            </a:fld>
            <a:endParaRPr lang="en-GB" noProof="0"/>
          </a:p>
        </p:txBody>
      </p:sp>
      <p:pic>
        <p:nvPicPr>
          <p:cNvPr id="7" name="Picture 6">
            <a:extLst>
              <a:ext uri="{FF2B5EF4-FFF2-40B4-BE49-F238E27FC236}">
                <a16:creationId xmlns:a16="http://schemas.microsoft.com/office/drawing/2014/main" id="{2A57D178-E738-F6C4-A551-7E514EFDC863}"/>
              </a:ext>
            </a:extLst>
          </p:cNvPr>
          <p:cNvPicPr>
            <a:picLocks noChangeAspect="1"/>
          </p:cNvPicPr>
          <p:nvPr/>
        </p:nvPicPr>
        <p:blipFill>
          <a:blip r:embed="rId2"/>
          <a:stretch>
            <a:fillRect/>
          </a:stretch>
        </p:blipFill>
        <p:spPr>
          <a:xfrm>
            <a:off x="677334" y="1138428"/>
            <a:ext cx="9385738" cy="4902934"/>
          </a:xfrm>
          <a:prstGeom prst="rect">
            <a:avLst/>
          </a:prstGeom>
        </p:spPr>
      </p:pic>
    </p:spTree>
    <p:extLst>
      <p:ext uri="{BB962C8B-B14F-4D97-AF65-F5344CB8AC3E}">
        <p14:creationId xmlns:p14="http://schemas.microsoft.com/office/powerpoint/2010/main" val="3947361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F1C0B4-ABF9-B62F-670A-93B20B475077}"/>
              </a:ext>
            </a:extLst>
          </p:cNvPr>
          <p:cNvPicPr>
            <a:picLocks noChangeAspect="1"/>
          </p:cNvPicPr>
          <p:nvPr/>
        </p:nvPicPr>
        <p:blipFill>
          <a:blip r:embed="rId3"/>
          <a:stretch>
            <a:fillRect/>
          </a:stretch>
        </p:blipFill>
        <p:spPr>
          <a:xfrm>
            <a:off x="1676400" y="266261"/>
            <a:ext cx="10068560" cy="4427659"/>
          </a:xfrm>
          <a:prstGeom prst="rect">
            <a:avLst/>
          </a:prstGeom>
        </p:spPr>
      </p:pic>
      <p:sp>
        <p:nvSpPr>
          <p:cNvPr id="6" name="TextBox 5">
            <a:extLst>
              <a:ext uri="{FF2B5EF4-FFF2-40B4-BE49-F238E27FC236}">
                <a16:creationId xmlns:a16="http://schemas.microsoft.com/office/drawing/2014/main" id="{3291BF90-C61C-EC97-05C1-89666BE48CDD}"/>
              </a:ext>
            </a:extLst>
          </p:cNvPr>
          <p:cNvSpPr txBox="1"/>
          <p:nvPr/>
        </p:nvSpPr>
        <p:spPr>
          <a:xfrm>
            <a:off x="2458720" y="5140960"/>
            <a:ext cx="8456930" cy="830997"/>
          </a:xfrm>
          <a:prstGeom prst="rect">
            <a:avLst/>
          </a:prstGeom>
          <a:noFill/>
        </p:spPr>
        <p:txBody>
          <a:bodyPr wrap="square" rtlCol="0">
            <a:spAutoFit/>
          </a:bodyPr>
          <a:lstStyle/>
          <a:p>
            <a:r>
              <a:rPr lang="en-GB" sz="2400" dirty="0">
                <a:effectLst/>
                <a:latin typeface="Arial Narrow" panose="020B0606020202030204" pitchFamily="34" charset="0"/>
                <a:ea typeface="Times New Roman" panose="02020603050405020304" pitchFamily="18" charset="0"/>
                <a:cs typeface="Times New Roman" panose="02020603050405020304" pitchFamily="18" charset="0"/>
              </a:rPr>
              <a:t>Governors understand their roles and support the school effectively – ESTYN 2018</a:t>
            </a:r>
            <a:endParaRPr lang="en-GB" sz="2400" dirty="0"/>
          </a:p>
        </p:txBody>
      </p:sp>
    </p:spTree>
    <p:extLst>
      <p:ext uri="{BB962C8B-B14F-4D97-AF65-F5344CB8AC3E}">
        <p14:creationId xmlns:p14="http://schemas.microsoft.com/office/powerpoint/2010/main" val="3446797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B30D50-1377-244D-A1A4-32FB836C1F3A}"/>
              </a:ext>
            </a:extLst>
          </p:cNvPr>
          <p:cNvSpPr>
            <a:spLocks noGrp="1"/>
          </p:cNvSpPr>
          <p:nvPr>
            <p:ph type="dt" sz="half" idx="10"/>
          </p:nvPr>
        </p:nvSpPr>
        <p:spPr>
          <a:xfrm>
            <a:off x="3340793" y="6264703"/>
            <a:ext cx="911939" cy="365125"/>
          </a:xfrm>
        </p:spPr>
        <p:txBody>
          <a:bodyPr rtlCol="0"/>
          <a:lstStyle/>
          <a:p>
            <a:pPr rtl="0"/>
            <a:r>
              <a:rPr lang="en-GB" dirty="0"/>
              <a:t>2025 / 26</a:t>
            </a:r>
          </a:p>
        </p:txBody>
      </p:sp>
      <p:sp>
        <p:nvSpPr>
          <p:cNvPr id="5" name="Footer Placeholder 4">
            <a:extLst>
              <a:ext uri="{FF2B5EF4-FFF2-40B4-BE49-F238E27FC236}">
                <a16:creationId xmlns:a16="http://schemas.microsoft.com/office/drawing/2014/main" id="{AA926C73-F226-914E-AC56-BF3172765F9F}"/>
              </a:ext>
            </a:extLst>
          </p:cNvPr>
          <p:cNvSpPr>
            <a:spLocks noGrp="1"/>
          </p:cNvSpPr>
          <p:nvPr>
            <p:ph type="ftr" sz="quarter" idx="11"/>
          </p:nvPr>
        </p:nvSpPr>
        <p:spPr>
          <a:xfrm>
            <a:off x="702090" y="6264703"/>
            <a:ext cx="6297612" cy="365125"/>
          </a:xfrm>
        </p:spPr>
        <p:txBody>
          <a:bodyPr rtlCol="0"/>
          <a:lstStyle/>
          <a:p>
            <a:pPr rtl="0"/>
            <a:r>
              <a:rPr lang="en-GB" dirty="0"/>
              <a:t>Prospectus</a:t>
            </a:r>
          </a:p>
        </p:txBody>
      </p:sp>
      <p:sp>
        <p:nvSpPr>
          <p:cNvPr id="7" name="Slide Number Placeholder 6">
            <a:extLst>
              <a:ext uri="{FF2B5EF4-FFF2-40B4-BE49-F238E27FC236}">
                <a16:creationId xmlns:a16="http://schemas.microsoft.com/office/drawing/2014/main" id="{50A86E01-62BB-5145-A6C3-515717DD327C}"/>
              </a:ext>
            </a:extLst>
          </p:cNvPr>
          <p:cNvSpPr>
            <a:spLocks noGrp="1"/>
          </p:cNvSpPr>
          <p:nvPr>
            <p:ph type="sldNum" sz="quarter" idx="12"/>
          </p:nvPr>
        </p:nvSpPr>
        <p:spPr/>
        <p:txBody>
          <a:bodyPr rtlCol="0"/>
          <a:lstStyle/>
          <a:p>
            <a:pPr rtl="0"/>
            <a:fld id="{294A09A9-5501-47C1-A89A-A340965A2BE2}" type="slidenum">
              <a:rPr lang="en-GB" smtClean="0"/>
              <a:pPr rtl="0"/>
              <a:t>8</a:t>
            </a:fld>
            <a:endParaRPr lang="en-GB" dirty="0"/>
          </a:p>
        </p:txBody>
      </p:sp>
      <p:pic>
        <p:nvPicPr>
          <p:cNvPr id="2" name="Picture 1">
            <a:extLst>
              <a:ext uri="{FF2B5EF4-FFF2-40B4-BE49-F238E27FC236}">
                <a16:creationId xmlns:a16="http://schemas.microsoft.com/office/drawing/2014/main" id="{C5586142-466A-86EB-3D1D-084981CCCEFD}"/>
              </a:ext>
            </a:extLst>
          </p:cNvPr>
          <p:cNvPicPr>
            <a:picLocks noChangeAspect="1"/>
          </p:cNvPicPr>
          <p:nvPr/>
        </p:nvPicPr>
        <p:blipFill>
          <a:blip r:embed="rId3"/>
          <a:stretch>
            <a:fillRect/>
          </a:stretch>
        </p:blipFill>
        <p:spPr>
          <a:xfrm>
            <a:off x="214745" y="228172"/>
            <a:ext cx="7772400" cy="3325946"/>
          </a:xfrm>
          <a:prstGeom prst="rect">
            <a:avLst/>
          </a:prstGeom>
        </p:spPr>
      </p:pic>
      <p:pic>
        <p:nvPicPr>
          <p:cNvPr id="4" name="Picture 3">
            <a:extLst>
              <a:ext uri="{FF2B5EF4-FFF2-40B4-BE49-F238E27FC236}">
                <a16:creationId xmlns:a16="http://schemas.microsoft.com/office/drawing/2014/main" id="{B83B76B0-30AE-FD51-8DA5-86D12DFB0DE7}"/>
              </a:ext>
            </a:extLst>
          </p:cNvPr>
          <p:cNvPicPr>
            <a:picLocks noChangeAspect="1"/>
          </p:cNvPicPr>
          <p:nvPr/>
        </p:nvPicPr>
        <p:blipFill>
          <a:blip r:embed="rId4"/>
          <a:stretch>
            <a:fillRect/>
          </a:stretch>
        </p:blipFill>
        <p:spPr>
          <a:xfrm>
            <a:off x="4695894" y="3554118"/>
            <a:ext cx="3451607" cy="3237554"/>
          </a:xfrm>
          <a:prstGeom prst="rect">
            <a:avLst/>
          </a:prstGeom>
        </p:spPr>
      </p:pic>
      <p:pic>
        <p:nvPicPr>
          <p:cNvPr id="6" name="Picture 5">
            <a:extLst>
              <a:ext uri="{FF2B5EF4-FFF2-40B4-BE49-F238E27FC236}">
                <a16:creationId xmlns:a16="http://schemas.microsoft.com/office/drawing/2014/main" id="{F1270F42-AAD9-5450-8002-87323F79EAB3}"/>
              </a:ext>
            </a:extLst>
          </p:cNvPr>
          <p:cNvPicPr>
            <a:picLocks noChangeAspect="1"/>
          </p:cNvPicPr>
          <p:nvPr/>
        </p:nvPicPr>
        <p:blipFill>
          <a:blip r:embed="rId5"/>
          <a:stretch>
            <a:fillRect/>
          </a:stretch>
        </p:blipFill>
        <p:spPr>
          <a:xfrm>
            <a:off x="8188881" y="0"/>
            <a:ext cx="3431359" cy="3429000"/>
          </a:xfrm>
          <a:prstGeom prst="rect">
            <a:avLst/>
          </a:prstGeom>
        </p:spPr>
      </p:pic>
      <p:pic>
        <p:nvPicPr>
          <p:cNvPr id="8" name="Picture 7">
            <a:extLst>
              <a:ext uri="{FF2B5EF4-FFF2-40B4-BE49-F238E27FC236}">
                <a16:creationId xmlns:a16="http://schemas.microsoft.com/office/drawing/2014/main" id="{72468F87-BBB3-2D2C-7C38-13311C43E7E5}"/>
              </a:ext>
            </a:extLst>
          </p:cNvPr>
          <p:cNvPicPr>
            <a:picLocks noChangeAspect="1"/>
          </p:cNvPicPr>
          <p:nvPr/>
        </p:nvPicPr>
        <p:blipFill>
          <a:blip r:embed="rId6"/>
          <a:stretch>
            <a:fillRect/>
          </a:stretch>
        </p:blipFill>
        <p:spPr>
          <a:xfrm>
            <a:off x="8188881" y="3429000"/>
            <a:ext cx="3431359" cy="3406868"/>
          </a:xfrm>
          <a:prstGeom prst="rect">
            <a:avLst/>
          </a:prstGeom>
        </p:spPr>
      </p:pic>
    </p:spTree>
    <p:extLst>
      <p:ext uri="{BB962C8B-B14F-4D97-AF65-F5344CB8AC3E}">
        <p14:creationId xmlns:p14="http://schemas.microsoft.com/office/powerpoint/2010/main" val="1527386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1064610" y="87356"/>
            <a:ext cx="8596668" cy="1320800"/>
          </a:xfrm>
        </p:spPr>
        <p:txBody>
          <a:bodyPr rtlCol="0">
            <a:noAutofit/>
          </a:bodyPr>
          <a:lstStyle/>
          <a:p>
            <a:pPr algn="ctr" rtl="0"/>
            <a:r>
              <a:rPr lang="en-GB" sz="2000" dirty="0"/>
              <a:t>Classroom Staff</a:t>
            </a:r>
            <a:br>
              <a:rPr lang="en-GB" sz="2000" dirty="0"/>
            </a:br>
            <a:br>
              <a:rPr lang="en-GB" sz="2000" dirty="0"/>
            </a:br>
            <a:r>
              <a:rPr lang="en-GB" sz="1400" dirty="0">
                <a:solidFill>
                  <a:srgbClr val="0070C0"/>
                </a:solidFill>
              </a:rPr>
              <a:t>HT -  Nia Cule </a:t>
            </a:r>
            <a:br>
              <a:rPr lang="en-GB" sz="1400" dirty="0">
                <a:solidFill>
                  <a:srgbClr val="0070C0"/>
                </a:solidFill>
              </a:rPr>
            </a:br>
            <a:r>
              <a:rPr lang="en-GB" sz="1400" dirty="0">
                <a:solidFill>
                  <a:srgbClr val="0070C0"/>
                </a:solidFill>
              </a:rPr>
              <a:t>DHT – Shaun O’Connell</a:t>
            </a:r>
            <a:br>
              <a:rPr lang="en-GB" sz="1400" dirty="0">
                <a:solidFill>
                  <a:srgbClr val="0070C0"/>
                </a:solidFill>
              </a:rPr>
            </a:br>
            <a:r>
              <a:rPr lang="en-GB" sz="1400" dirty="0">
                <a:solidFill>
                  <a:srgbClr val="0070C0"/>
                </a:solidFill>
              </a:rPr>
              <a:t>AHT – Claire Bosomworth</a:t>
            </a:r>
            <a:br>
              <a:rPr lang="en-GB" sz="1400" dirty="0">
                <a:solidFill>
                  <a:srgbClr val="0070C0"/>
                </a:solidFill>
              </a:rPr>
            </a:br>
            <a:r>
              <a:rPr lang="en-GB" sz="1400" dirty="0">
                <a:solidFill>
                  <a:srgbClr val="0070C0"/>
                </a:solidFill>
              </a:rPr>
              <a:t>ALNCo -  Jodie Rose</a:t>
            </a:r>
            <a:br>
              <a:rPr lang="en-GB" sz="1400" dirty="0">
                <a:solidFill>
                  <a:srgbClr val="0070C0"/>
                </a:solidFill>
              </a:rPr>
            </a:br>
            <a:r>
              <a:rPr lang="en-GB" sz="1400" dirty="0">
                <a:solidFill>
                  <a:srgbClr val="0070C0"/>
                </a:solidFill>
              </a:rPr>
              <a:t>Progression Step 1and 2 Leader -  Louise Sanderson</a:t>
            </a:r>
            <a:br>
              <a:rPr lang="en-GB" sz="1400" dirty="0">
                <a:solidFill>
                  <a:srgbClr val="0070C0"/>
                </a:solidFill>
              </a:rPr>
            </a:br>
            <a:r>
              <a:rPr lang="en-GB" sz="1400" dirty="0">
                <a:solidFill>
                  <a:srgbClr val="0070C0"/>
                </a:solidFill>
              </a:rPr>
              <a:t>Progression Step 3 Lead – Zoe Thomas</a:t>
            </a:r>
            <a:br>
              <a:rPr lang="en-GB" sz="1400" dirty="0">
                <a:solidFill>
                  <a:srgbClr val="0070C0"/>
                </a:solidFill>
              </a:rPr>
            </a:br>
            <a:br>
              <a:rPr lang="en-GB" sz="1400" dirty="0">
                <a:solidFill>
                  <a:srgbClr val="0070C0"/>
                </a:solidFill>
              </a:rPr>
            </a:br>
            <a:r>
              <a:rPr lang="en-GB" sz="1400" dirty="0">
                <a:solidFill>
                  <a:srgbClr val="0070C0"/>
                </a:solidFill>
              </a:rPr>
              <a:t>                                                                                                                 PPA Cover – Josh Rush (HLTA) </a:t>
            </a:r>
            <a:br>
              <a:rPr lang="en-GB" sz="1400" dirty="0">
                <a:solidFill>
                  <a:srgbClr val="0070C0"/>
                </a:solidFill>
              </a:rPr>
            </a:br>
            <a:r>
              <a:rPr lang="en-GB" sz="1400" dirty="0">
                <a:solidFill>
                  <a:srgbClr val="0070C0"/>
                </a:solidFill>
              </a:rPr>
              <a:t>                                                                                                       Greig Halliday (HLTA) </a:t>
            </a:r>
            <a:br>
              <a:rPr lang="en-GB" sz="1400" dirty="0">
                <a:solidFill>
                  <a:srgbClr val="0070C0"/>
                </a:solidFill>
              </a:rPr>
            </a:br>
            <a:r>
              <a:rPr lang="en-GB" sz="1400" dirty="0">
                <a:solidFill>
                  <a:srgbClr val="0070C0"/>
                </a:solidFill>
              </a:rPr>
              <a:t>                                                                                                            Karen Parsons (Teacher)                                                                                           </a:t>
            </a:r>
            <a:br>
              <a:rPr lang="en-GB" sz="1400" dirty="0">
                <a:solidFill>
                  <a:srgbClr val="0070C0"/>
                </a:solidFill>
              </a:rPr>
            </a:br>
            <a:br>
              <a:rPr lang="en-GB" sz="1400" dirty="0">
                <a:solidFill>
                  <a:srgbClr val="0070C0"/>
                </a:solidFill>
              </a:rPr>
            </a:br>
            <a:r>
              <a:rPr lang="en-GB" sz="1400" dirty="0">
                <a:solidFill>
                  <a:srgbClr val="0070C0"/>
                </a:solidFill>
              </a:rPr>
              <a:t>                   </a:t>
            </a:r>
            <a:br>
              <a:rPr lang="en-GB" sz="1400" dirty="0">
                <a:solidFill>
                  <a:srgbClr val="0070C0"/>
                </a:solidFill>
              </a:rPr>
            </a:br>
            <a:r>
              <a:rPr lang="en-GB" sz="1400" dirty="0">
                <a:solidFill>
                  <a:srgbClr val="0070C0"/>
                </a:solidFill>
              </a:rPr>
              <a:t>                                  </a:t>
            </a:r>
            <a:br>
              <a:rPr lang="en-GB" sz="1400" dirty="0">
                <a:solidFill>
                  <a:srgbClr val="0070C0"/>
                </a:solidFill>
              </a:rPr>
            </a:br>
            <a:r>
              <a:rPr lang="en-GB" sz="1400" dirty="0">
                <a:solidFill>
                  <a:srgbClr val="0070C0"/>
                </a:solidFill>
              </a:rPr>
              <a:t>                              </a:t>
            </a:r>
            <a:endParaRPr lang="en-GB" sz="2000" dirty="0">
              <a:solidFill>
                <a:srgbClr val="0070C0"/>
              </a:solidFill>
            </a:endParaRPr>
          </a:p>
        </p:txBody>
      </p:sp>
      <p:sp>
        <p:nvSpPr>
          <p:cNvPr id="3" name="Date Placeholder 2">
            <a:extLst>
              <a:ext uri="{FF2B5EF4-FFF2-40B4-BE49-F238E27FC236}">
                <a16:creationId xmlns:a16="http://schemas.microsoft.com/office/drawing/2014/main" id="{4E809DF5-56B4-304A-8777-BB8576005AF2}"/>
              </a:ext>
            </a:extLst>
          </p:cNvPr>
          <p:cNvSpPr>
            <a:spLocks noGrp="1"/>
          </p:cNvSpPr>
          <p:nvPr>
            <p:ph type="dt" sz="half" idx="10"/>
          </p:nvPr>
        </p:nvSpPr>
        <p:spPr/>
        <p:txBody>
          <a:bodyPr rtlCol="0"/>
          <a:lstStyle/>
          <a:p>
            <a:pPr rtl="0"/>
            <a:r>
              <a:rPr lang="en-GB" dirty="0"/>
              <a:t>2025 / 26</a:t>
            </a:r>
          </a:p>
        </p:txBody>
      </p:sp>
      <p:sp>
        <p:nvSpPr>
          <p:cNvPr id="5" name="Footer Placeholder 4">
            <a:extLst>
              <a:ext uri="{FF2B5EF4-FFF2-40B4-BE49-F238E27FC236}">
                <a16:creationId xmlns:a16="http://schemas.microsoft.com/office/drawing/2014/main" id="{0A79A912-225F-BE40-9F3E-0255524448CD}"/>
              </a:ext>
            </a:extLst>
          </p:cNvPr>
          <p:cNvSpPr>
            <a:spLocks noGrp="1"/>
          </p:cNvSpPr>
          <p:nvPr>
            <p:ph type="ftr" sz="quarter" idx="11"/>
          </p:nvPr>
        </p:nvSpPr>
        <p:spPr/>
        <p:txBody>
          <a:bodyPr rtlCol="0"/>
          <a:lstStyle/>
          <a:p>
            <a:pPr rtl="0"/>
            <a:r>
              <a:rPr lang="en-GB" dirty="0"/>
              <a:t>Prospectus</a:t>
            </a:r>
          </a:p>
        </p:txBody>
      </p:sp>
      <p:sp>
        <p:nvSpPr>
          <p:cNvPr id="6" name="Slide Number Placeholder 5">
            <a:extLst>
              <a:ext uri="{FF2B5EF4-FFF2-40B4-BE49-F238E27FC236}">
                <a16:creationId xmlns:a16="http://schemas.microsoft.com/office/drawing/2014/main" id="{50B6C709-8794-DF4E-A15C-6E648F09DD12}"/>
              </a:ext>
            </a:extLst>
          </p:cNvPr>
          <p:cNvSpPr>
            <a:spLocks noGrp="1"/>
          </p:cNvSpPr>
          <p:nvPr>
            <p:ph type="sldNum" sz="quarter" idx="12"/>
          </p:nvPr>
        </p:nvSpPr>
        <p:spPr/>
        <p:txBody>
          <a:bodyPr rtlCol="0"/>
          <a:lstStyle/>
          <a:p>
            <a:pPr rtl="0"/>
            <a:fld id="{294A09A9-5501-47C1-A89A-A340965A2BE2}" type="slidenum">
              <a:rPr lang="en-GB" smtClean="0"/>
              <a:pPr rtl="0"/>
              <a:t>9</a:t>
            </a:fld>
            <a:endParaRPr lang="en-GB"/>
          </a:p>
        </p:txBody>
      </p:sp>
      <p:graphicFrame>
        <p:nvGraphicFramePr>
          <p:cNvPr id="7" name="Table 6">
            <a:extLst>
              <a:ext uri="{FF2B5EF4-FFF2-40B4-BE49-F238E27FC236}">
                <a16:creationId xmlns:a16="http://schemas.microsoft.com/office/drawing/2014/main" id="{4F7C1091-F32B-1252-5345-BE4F606094A0}"/>
              </a:ext>
            </a:extLst>
          </p:cNvPr>
          <p:cNvGraphicFramePr>
            <a:graphicFrameLocks noGrp="1"/>
          </p:cNvGraphicFramePr>
          <p:nvPr/>
        </p:nvGraphicFramePr>
        <p:xfrm>
          <a:off x="1064610" y="2983079"/>
          <a:ext cx="8128000" cy="24968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135213594"/>
                    </a:ext>
                  </a:extLst>
                </a:gridCol>
                <a:gridCol w="4064000">
                  <a:extLst>
                    <a:ext uri="{9D8B030D-6E8A-4147-A177-3AD203B41FA5}">
                      <a16:colId xmlns:a16="http://schemas.microsoft.com/office/drawing/2014/main" val="1379130188"/>
                    </a:ext>
                  </a:extLst>
                </a:gridCol>
              </a:tblGrid>
              <a:tr h="370840">
                <a:tc>
                  <a:txBody>
                    <a:bodyPr/>
                    <a:lstStyle/>
                    <a:p>
                      <a:r>
                        <a:rPr lang="en-US" dirty="0"/>
                        <a:t>Teachers</a:t>
                      </a:r>
                    </a:p>
                  </a:txBody>
                  <a:tcPr/>
                </a:tc>
                <a:tc>
                  <a:txBody>
                    <a:bodyPr/>
                    <a:lstStyle/>
                    <a:p>
                      <a:r>
                        <a:rPr lang="en-US" dirty="0"/>
                        <a:t>Learning Support Assistants</a:t>
                      </a:r>
                    </a:p>
                  </a:txBody>
                  <a:tcPr/>
                </a:tc>
                <a:extLst>
                  <a:ext uri="{0D108BD9-81ED-4DB2-BD59-A6C34878D82A}">
                    <a16:rowId xmlns:a16="http://schemas.microsoft.com/office/drawing/2014/main" val="3999489127"/>
                  </a:ext>
                </a:extLst>
              </a:tr>
              <a:tr h="370840">
                <a:tc>
                  <a:txBody>
                    <a:bodyPr/>
                    <a:lstStyle/>
                    <a:p>
                      <a:r>
                        <a:rPr lang="en-US" sz="1050" dirty="0" err="1"/>
                        <a:t>V.Noble</a:t>
                      </a:r>
                      <a:endParaRPr lang="en-US" sz="1050" dirty="0"/>
                    </a:p>
                    <a:p>
                      <a:r>
                        <a:rPr lang="en-US" sz="1050" dirty="0" err="1"/>
                        <a:t>M.James</a:t>
                      </a:r>
                      <a:endParaRPr lang="en-US" sz="1050" dirty="0"/>
                    </a:p>
                    <a:p>
                      <a:r>
                        <a:rPr lang="en-US" sz="1050" dirty="0" err="1"/>
                        <a:t>R.Humpage</a:t>
                      </a:r>
                      <a:endParaRPr lang="en-US" sz="1050" dirty="0"/>
                    </a:p>
                    <a:p>
                      <a:r>
                        <a:rPr lang="en-US" sz="1050" dirty="0" err="1"/>
                        <a:t>R.Ellis</a:t>
                      </a:r>
                      <a:endParaRPr lang="en-US" sz="1050" dirty="0"/>
                    </a:p>
                    <a:p>
                      <a:r>
                        <a:rPr lang="en-US" sz="1050" dirty="0" err="1"/>
                        <a:t>M.Hibbert</a:t>
                      </a:r>
                      <a:endParaRPr lang="en-US" sz="1050" dirty="0"/>
                    </a:p>
                    <a:p>
                      <a:r>
                        <a:rPr lang="en-US" sz="1050" dirty="0" err="1"/>
                        <a:t>D.Clash</a:t>
                      </a:r>
                      <a:endParaRPr lang="en-US" sz="1050" dirty="0"/>
                    </a:p>
                    <a:p>
                      <a:r>
                        <a:rPr lang="en-US" sz="1050" dirty="0" err="1"/>
                        <a:t>O.Greenow</a:t>
                      </a:r>
                      <a:endParaRPr lang="en-US" sz="1050" dirty="0"/>
                    </a:p>
                    <a:p>
                      <a:r>
                        <a:rPr lang="en-US" sz="1050" dirty="0" err="1"/>
                        <a:t>M.Hopkins</a:t>
                      </a:r>
                      <a:endParaRPr lang="en-US" sz="1050" dirty="0"/>
                    </a:p>
                    <a:p>
                      <a:endParaRPr lang="en-US" dirty="0"/>
                    </a:p>
                  </a:txBody>
                  <a:tcPr/>
                </a:tc>
                <a:tc>
                  <a:txBody>
                    <a:bodyPr/>
                    <a:lstStyle/>
                    <a:p>
                      <a:r>
                        <a:rPr lang="en-US" sz="1050" dirty="0" err="1"/>
                        <a:t>T.Everitt</a:t>
                      </a:r>
                      <a:endParaRPr lang="en-US" sz="1050" dirty="0"/>
                    </a:p>
                    <a:p>
                      <a:r>
                        <a:rPr lang="en-US" sz="1050" dirty="0" err="1"/>
                        <a:t>C.Jenkins</a:t>
                      </a:r>
                      <a:endParaRPr lang="en-US" sz="1050" dirty="0"/>
                    </a:p>
                    <a:p>
                      <a:r>
                        <a:rPr lang="en-US" sz="1050" dirty="0" err="1"/>
                        <a:t>L.Holmes</a:t>
                      </a:r>
                      <a:endParaRPr lang="en-US" sz="1050" dirty="0"/>
                    </a:p>
                    <a:p>
                      <a:r>
                        <a:rPr lang="en-US" sz="1050" dirty="0" err="1"/>
                        <a:t>S.Morgan</a:t>
                      </a:r>
                      <a:endParaRPr lang="en-US" sz="1050" dirty="0"/>
                    </a:p>
                    <a:p>
                      <a:r>
                        <a:rPr lang="en-US" sz="1050" dirty="0" err="1"/>
                        <a:t>D.Lane</a:t>
                      </a:r>
                      <a:endParaRPr lang="en-US" sz="1050" dirty="0"/>
                    </a:p>
                    <a:p>
                      <a:r>
                        <a:rPr lang="en-US" sz="1050" dirty="0" err="1"/>
                        <a:t>J.Bennett</a:t>
                      </a:r>
                      <a:endParaRPr lang="en-US" sz="1050" dirty="0"/>
                    </a:p>
                    <a:p>
                      <a:r>
                        <a:rPr lang="en-US" sz="1050" dirty="0" err="1"/>
                        <a:t>K.Marvel</a:t>
                      </a:r>
                      <a:endParaRPr lang="en-US" sz="1050" dirty="0"/>
                    </a:p>
                    <a:p>
                      <a:r>
                        <a:rPr lang="en-US" sz="1050" dirty="0" err="1"/>
                        <a:t>H.Stokes</a:t>
                      </a:r>
                      <a:endParaRPr lang="en-US" sz="1050" dirty="0"/>
                    </a:p>
                    <a:p>
                      <a:r>
                        <a:rPr lang="en-US" sz="1050" dirty="0" err="1"/>
                        <a:t>C.Binns</a:t>
                      </a:r>
                      <a:endParaRPr lang="en-US" sz="1050" dirty="0"/>
                    </a:p>
                    <a:p>
                      <a:r>
                        <a:rPr lang="en-US" sz="1050" dirty="0" err="1"/>
                        <a:t>G.Williams</a:t>
                      </a:r>
                      <a:endParaRPr lang="en-US" sz="1050" dirty="0"/>
                    </a:p>
                    <a:p>
                      <a:r>
                        <a:rPr lang="en-US" sz="1050" dirty="0"/>
                        <a:t>Megan Fowler</a:t>
                      </a:r>
                    </a:p>
                    <a:p>
                      <a:endParaRPr lang="en-US" dirty="0"/>
                    </a:p>
                  </a:txBody>
                  <a:tcPr/>
                </a:tc>
                <a:extLst>
                  <a:ext uri="{0D108BD9-81ED-4DB2-BD59-A6C34878D82A}">
                    <a16:rowId xmlns:a16="http://schemas.microsoft.com/office/drawing/2014/main" val="3951732139"/>
                  </a:ext>
                </a:extLst>
              </a:tr>
            </a:tbl>
          </a:graphicData>
        </a:graphic>
      </p:graphicFrame>
    </p:spTree>
    <p:extLst>
      <p:ext uri="{BB962C8B-B14F-4D97-AF65-F5344CB8AC3E}">
        <p14:creationId xmlns:p14="http://schemas.microsoft.com/office/powerpoint/2010/main" val="421291746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2</TotalTime>
  <Words>3568</Words>
  <Application>Microsoft Macintosh PowerPoint</Application>
  <PresentationFormat>Widescreen</PresentationFormat>
  <Paragraphs>312</Paragraphs>
  <Slides>30</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-webkit-standard</vt:lpstr>
      <vt:lpstr>Aptos</vt:lpstr>
      <vt:lpstr>Arial</vt:lpstr>
      <vt:lpstr>Arial Narrow</vt:lpstr>
      <vt:lpstr>Calibri</vt:lpstr>
      <vt:lpstr>Goudy Bookletter 1911</vt:lpstr>
      <vt:lpstr>Lato</vt:lpstr>
      <vt:lpstr>Symbol</vt:lpstr>
      <vt:lpstr>Tenorite</vt:lpstr>
      <vt:lpstr>Times New Roman</vt:lpstr>
      <vt:lpstr>Tms Rmn</vt:lpstr>
      <vt:lpstr>Trebuchet MS</vt:lpstr>
      <vt:lpstr>Vivaldi</vt:lpstr>
      <vt:lpstr>Wingdings 3</vt:lpstr>
      <vt:lpstr>Facet</vt:lpstr>
      <vt:lpstr> </vt:lpstr>
      <vt:lpstr>Our vision principles: Our vision for everyone at Colcot Primary School is; </vt:lpstr>
      <vt:lpstr>Our mission statement</vt:lpstr>
      <vt:lpstr>   </vt:lpstr>
      <vt:lpstr>Intduction</vt:lpstr>
      <vt:lpstr>Chair of Governors Welcome  </vt:lpstr>
      <vt:lpstr>PowerPoint Presentation</vt:lpstr>
      <vt:lpstr>PowerPoint Presentation</vt:lpstr>
      <vt:lpstr>Classroom Staff  HT -  Nia Cule  DHT – Shaun O’Connell AHT – Claire Bosomworth ALNCo -  Jodie Rose Progression Step 1and 2 Leader -  Louise Sanderson Progression Step 3 Lead – Zoe Thomas                                                                                                                   PPA Cover – Josh Rush (HLTA)                                                                                                         Greig Halliday (HLTA)                                                                                                              Karen Parsons (Teacher)                                                                                                                                                                                  </vt:lpstr>
      <vt:lpstr>Support Staff      </vt:lpstr>
      <vt:lpstr>Our School day</vt:lpstr>
      <vt:lpstr>Playtimes and lunchtimes</vt:lpstr>
      <vt:lpstr>PowerPoint Presentation</vt:lpstr>
      <vt:lpstr>           School/Parent Contacts (Complaints Procedure)   When parents have concerns there are a number of direct points of contact which can and should be used in order that issues can be dealt with promptly, transparently and efficiently.  Most immediate would be the class teachers.  If the issue needs the attention of the Headteacher or senior staff an appointment is necessary in order that a sufficient period of uninterrupted time is devoted to the subject of concern.  If the problem is urgent then the school will always seek to respond immediately, other priorities or emergencies permitting.   All official complaints should in the first instance be made in writing to the Headteacher who will clarify the matter and then, if necessary, make the appropriate formal arrangements to investigate the matter and report back.   In the event of an unsuccessful resolution then the matter should be referred, again in writing, to the Chair of Governors.  Please note that Governors should not be approached, officially or unofficially, as this would prejudice any investigation and disqualify them from any involvement in the proceedings.   The Vale of Glamorgan LA may review the School’s procedure in dealing with the complaint but will not investigate or make a judgement on the decision itself. Investigation of complaints is entirely the responsibility of the School and the Governing Body.   The school sincerely believes its effective relationships with parents and the local community, and the strenuous efforts it makes to satisfactorily resolve issues transparently, fairly, thoroughly and promptly via informal procedures, will mean that the above official procedures will be rarely called upon.  </vt:lpstr>
      <vt:lpstr>PowerPoint Presentation</vt:lpstr>
      <vt:lpstr>PowerPoint Presentation</vt:lpstr>
      <vt:lpstr>PowerPoint Presentation</vt:lpstr>
      <vt:lpstr>Communication</vt:lpstr>
      <vt:lpstr>PowerPoint Presentation</vt:lpstr>
      <vt:lpstr>Curriculum for Wales</vt:lpstr>
      <vt:lpstr> Progression Step 3, 8 – 11 Year olds.   The essential skills of communication, literacy and numeracy will be the central focus of the curriculum. As the pupils understanding increases more time will be given to the four AOLEs – Humanities, Expressive Arts, Science and Tech, Health and Wellbeing. The curriculum will still take place within an integrated theme where it is meaningful and relevant. The teaching will be led in an Inquiry based format. Children will be encouraged to develop self – confidence, independence in learning and higher order skills in a range of situations.    </vt:lpstr>
      <vt:lpstr>RSE and RVE</vt:lpstr>
      <vt:lpstr>Assessment</vt:lpstr>
      <vt:lpstr>Additional Learning Needs</vt:lpstr>
      <vt:lpstr>Pupils with disabilities</vt:lpstr>
      <vt:lpstr>Home learning</vt:lpstr>
      <vt:lpstr>PowerPoint Presentation</vt:lpstr>
      <vt:lpstr>Family Conferences </vt:lpstr>
      <vt:lpstr>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claire bosomworth</dc:creator>
  <cp:lastModifiedBy>claire bosomworth</cp:lastModifiedBy>
  <cp:revision>2</cp:revision>
  <dcterms:created xsi:type="dcterms:W3CDTF">2025-09-30T14:16:04Z</dcterms:created>
  <dcterms:modified xsi:type="dcterms:W3CDTF">2025-09-30T14:18:05Z</dcterms:modified>
</cp:coreProperties>
</file>