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handoutMasterIdLst>
    <p:handoutMasterId r:id="rId16"/>
  </p:handoutMasterIdLst>
  <p:sldIdLst>
    <p:sldId id="289" r:id="rId5"/>
    <p:sldId id="290" r:id="rId6"/>
    <p:sldId id="307" r:id="rId7"/>
    <p:sldId id="302" r:id="rId8"/>
    <p:sldId id="301" r:id="rId9"/>
    <p:sldId id="293" r:id="rId10"/>
    <p:sldId id="304" r:id="rId11"/>
    <p:sldId id="306" r:id="rId12"/>
    <p:sldId id="294" r:id="rId13"/>
    <p:sldId id="303"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3725" autoAdjust="0"/>
  </p:normalViewPr>
  <p:slideViewPr>
    <p:cSldViewPr snapToGrid="0" showGuides="1">
      <p:cViewPr varScale="1">
        <p:scale>
          <a:sx n="67" d="100"/>
          <a:sy n="67" d="100"/>
        </p:scale>
        <p:origin x="604" y="44"/>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65657-3F36-724B-A332-D448C4527D30}" type="datetimeFigureOut">
              <a:t>10/1/2021</a:t>
            </a:fld>
            <a:endParaRPr lang="en-US" dirty="0"/>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0D8CC-6079-CB40-AF25-90B118481BE2}" type="slidenum">
              <a:t>‹#›</a:t>
            </a:fld>
            <a:endParaRPr lang="en-US" dirty="0"/>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186028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85711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93050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2202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688022504"/>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2630451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838183944"/>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775E2-26ED-4CEF-94F6-7C85D113D53B}"/>
              </a:ext>
            </a:extLst>
          </p:cNvPr>
          <p:cNvSpPr>
            <a:spLocks noGrp="1"/>
          </p:cNvSpPr>
          <p:nvPr>
            <p:ph type="title"/>
          </p:nvPr>
        </p:nvSpPr>
        <p:spPr>
          <a:xfrm>
            <a:off x="914400" y="946653"/>
            <a:ext cx="100584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BF32AB5-76E2-49F4-96EE-B419AF1F03C2}"/>
              </a:ext>
            </a:extLst>
          </p:cNvPr>
          <p:cNvSpPr>
            <a:spLocks noGrp="1"/>
          </p:cNvSpPr>
          <p:nvPr>
            <p:ph type="body" idx="1"/>
          </p:nvPr>
        </p:nvSpPr>
        <p:spPr>
          <a:xfrm>
            <a:off x="914400" y="2294859"/>
            <a:ext cx="10058400" cy="3720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605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7"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9.wmf"/><Relationship Id="rId2" Type="http://schemas.openxmlformats.org/officeDocument/2006/relationships/hyperlink" Target="https://primarysite-prod-sorted.s3.amazonaws.com/st-josephs-rc-primary-glamorgan/UploadedDocument/5ff0f61ac6b14283aa7078ba36167094/parent-flow-chart-12-week-process.pdf" TargetMode="External"/><Relationship Id="rId1" Type="http://schemas.openxmlformats.org/officeDocument/2006/relationships/slideLayout" Target="../slideLayouts/slideLayout6.xml"/><Relationship Id="rId6" Type="http://schemas.openxmlformats.org/officeDocument/2006/relationships/image" Target="../media/image26.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28.wmf"/><Relationship Id="rId4" Type="http://schemas.openxmlformats.org/officeDocument/2006/relationships/image" Target="../media/image25.wmf"/><Relationship Id="rId9" Type="http://schemas.openxmlformats.org/officeDocument/2006/relationships/oleObject" Target="../embeddings/oleObject4.bin"/><Relationship Id="rId14" Type="http://schemas.openxmlformats.org/officeDocument/2006/relationships/image" Target="../media/image30.wmf"/></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www.valeofglamorgan.gov.uk/en/living/schools/Additional-Learning-Needs/Additional-Learning-Needs.aspx"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gbr01.safelinks.protection.outlook.com/?url=https%3A%2F%2Fwww.youtube.com%2Fwatch%3Fv%3DEX5nSx082PU&amp;data=04%7C01%7Csredrup%40valeofglamorgan.gov.uk%7C770248243aaa4c31a8a608d936e5de99%7Ce399d3bb38ed469691cf79851dbf55ec%7C0%7C0%7C637601183164312252%7CUnknown%7CTWFpbGZsb3d8eyJWIjoiMC4wLjAwMDAiLCJQIjoiV2luMzIiLCJBTiI6Ik1haWwiLCJXVCI6Mn0%3D%7C1000&amp;sdata=Ld2Tv5Pzn38oUiCJnmWRlaPnII6V3VKKve8wi6fDsA4%3D&amp;reserved=0" TargetMode="External"/><Relationship Id="rId2" Type="http://schemas.openxmlformats.org/officeDocument/2006/relationships/hyperlink" Target="https://gbr01.safelinks.protection.outlook.com/?url=http%3A%2F%2Fwww.valeofglamorgan.gov.uk%2Ftheindex&amp;data=04%7C01%7Csredrup%40valeofglamorgan.gov.uk%7C770248243aaa4c31a8a608d936e5de99%7Ce399d3bb38ed469691cf79851dbf55ec%7C0%7C0%7C637601183164302299%7CUnknown%7CTWFpbGZsb3d8eyJWIjoiMC4wLjAwMDAiLCJQIjoiV2luMzIiLCJBTiI6Ik1haWwiLCJXVCI6Mn0%3D%7C1000&amp;sdata=uGScMcvbwCfoJ%2BzMSla292BnaOVfc61P7gmw9RNOJbc%3D&amp;reserved=0" TargetMode="Externa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hyperlink" Target="https://gbr01.safelinks.protection.outlook.com/?url=https%3A%2F%2Fwww.youtube.com%2Fwatch%3Fv%3DArURUQW2JyM&amp;data=04%7C01%7Csredrup%40valeofglamorgan.gov.uk%7C770248243aaa4c31a8a608d936e5de99%7Ce399d3bb38ed469691cf79851dbf55ec%7C0%7C0%7C637601183164322209%7CUnknown%7CTWFpbGZsb3d8eyJWIjoiMC4wLjAwMDAiLCJQIjoiV2luMzIiLCJBTiI6Ik1haWwiLCJXVCI6Mn0%3D%7C1000&amp;sdata=XlzSoBzep8FcCA4pnR7fc0ovL2zyoOQ8jz8cHJFVz50%3D&amp;reserve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snapcymru.org/" TargetMode="External"/><Relationship Id="rId2" Type="http://schemas.openxmlformats.org/officeDocument/2006/relationships/hyperlink" Target="https://www.youtube.com/watch?v=FzPllzbheI8" TargetMode="Externa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gbr01.safelinks.protection.outlook.com/?url=http%3A%2F%2Fwww.snapcymru.org%2Fcontact&amp;data=04%7C01%7Csredrup%40valeofglamorgan.gov.uk%7Ce2a49bc08ca24045467c08d942fd7bb1%7Ce399d3bb38ed469691cf79851dbf55ec%7C0%7C0%7C637614478729802909%7CUnknown%7CTWFpbGZsb3d8eyJWIjoiMC4wLjAwMDAiLCJQIjoiV2luMzIiLCJBTiI6Ik1haWwiLCJXVCI6Mn0%3D%7C1000&amp;sdata=aVLH2C%2BGIrrk0XfmYUv%2FNpE9xmah1PBniYpcn5GkhRA%3D&amp;reserved=0" TargetMode="External"/><Relationship Id="rId7" Type="http://schemas.openxmlformats.org/officeDocument/2006/relationships/image" Target="../media/image16.svg"/><Relationship Id="rId2" Type="http://schemas.openxmlformats.org/officeDocument/2006/relationships/hyperlink" Target="https://gbr01.safelinks.protection.outlook.com/?url=http%3A%2F%2Fwww.snapcymru.org%2F&amp;data=04%7C01%7Csredrup%40valeofglamorgan.gov.uk%7Ce2a49bc08ca24045467c08d942fd7bb1%7Ce399d3bb38ed469691cf79851dbf55ec%7C0%7C0%7C637614478729802909%7CUnknown%7CTWFpbGZsb3d8eyJWIjoiMC4wLjAwMDAiLCJQIjoiV2luMzIiLCJBTiI6Ik1haWwiLCJXVCI6Mn0%3D%7C1000&amp;sdata=xSEg5PJL%2B6BhP7o4K5m16aljq%2BxtA4DzCbszxE9wNME%3D&amp;reserved=0"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gbr01.safelinks.protection.outlook.com/?url=https%3A%2F%2Fwww.snapcymru.org%2Fmediation%2F&amp;data=04%7C01%7Csredrup%40valeofglamorgan.gov.uk%7Ce2a49bc08ca24045467c08d942fd7bb1%7Ce399d3bb38ed469691cf79851dbf55ec%7C0%7C0%7C637614478729802909%7CUnknown%7CTWFpbGZsb3d8eyJWIjoiMC4wLjAwMDAiLCJQIjoiV2luMzIiLCJBTiI6Ik1haWwiLCJXVCI6Mn0%3D%7C1000&amp;sdata=utrCRVyu7J%2B5IC1CHHG9bggp4z%2F2ePjwVwT1JOPJPis%3D&amp;reserved=0" TargetMode="External"/><Relationship Id="rId4" Type="http://schemas.openxmlformats.org/officeDocument/2006/relationships/hyperlink" Target="mailto:DRS@snapcymru.or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playlist?list=PLhSmMGgX6cin37FQS9NAbYSx6xrOTvEF4" TargetMode="External"/><Relationship Id="rId3" Type="http://schemas.openxmlformats.org/officeDocument/2006/relationships/image" Target="../media/image21.svg"/><Relationship Id="rId7" Type="http://schemas.openxmlformats.org/officeDocument/2006/relationships/hyperlink" Target="https://youtu.be/8lgj3Wm5R5I" TargetMode="External"/><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hyperlink" Target="https://youtu.be/Dst2Gs-tzp0" TargetMode="External"/><Relationship Id="rId5" Type="http://schemas.openxmlformats.org/officeDocument/2006/relationships/hyperlink" Target="https://youtu.be/ISba05AGqJk" TargetMode="External"/><Relationship Id="rId4" Type="http://schemas.openxmlformats.org/officeDocument/2006/relationships/hyperlink" Target="https://993f6b7c-ffcf-494c-b25c-6d147de58e8a.filesusr.com/ugd/79a091_9d395e4233e44fbcb9c49b673530468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2080204" y="849923"/>
            <a:ext cx="7315200" cy="2579077"/>
          </a:xfrm>
        </p:spPr>
        <p:txBody>
          <a:bodyPr>
            <a:normAutofit fontScale="62500" lnSpcReduction="20000"/>
          </a:bodyPr>
          <a:lstStyle/>
          <a:p>
            <a:r>
              <a:rPr lang="en-US" dirty="0">
                <a:latin typeface="Calibri" panose="020F0502020204030204" pitchFamily="34" charset="0"/>
                <a:cs typeface="Calibri" panose="020F0502020204030204" pitchFamily="34" charset="0"/>
              </a:rPr>
              <a:t>Additional Learning Needs &amp; Educational Tribunal Act </a:t>
            </a:r>
          </a:p>
          <a:p>
            <a:r>
              <a:rPr lang="en-US" dirty="0">
                <a:latin typeface="Calibri" panose="020F0502020204030204" pitchFamily="34" charset="0"/>
                <a:cs typeface="Calibri" panose="020F0502020204030204" pitchFamily="34" charset="0"/>
              </a:rPr>
              <a:t>(ALNET)</a:t>
            </a:r>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pic>
        <p:nvPicPr>
          <p:cNvPr id="9" name="Picture 8">
            <a:extLst>
              <a:ext uri="{FF2B5EF4-FFF2-40B4-BE49-F238E27FC236}">
                <a16:creationId xmlns:a16="http://schemas.microsoft.com/office/drawing/2014/main" id="{9E243FC8-65A1-4A8E-9245-360134F3EBF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8810" l="2198" r="91209">
                        <a14:foregroundMark x1="2198" y1="15476" x2="90110" y2="21429"/>
                        <a14:foregroundMark x1="3297" y1="98810" x2="3297" y2="98810"/>
                        <a14:foregroundMark x1="85714" y1="17857" x2="7692" y2="17857"/>
                        <a14:foregroundMark x1="84615" y1="30952" x2="67033" y2="83333"/>
                        <a14:foregroundMark x1="91209" y1="15476" x2="24176" y2="20238"/>
                        <a14:foregroundMark x1="24176" y1="20238" x2="7692" y2="17857"/>
                        <a14:foregroundMark x1="2198" y1="16667" x2="35165" y2="17857"/>
                        <a14:foregroundMark x1="35165" y1="17857" x2="68132" y2="16667"/>
                        <a14:foregroundMark x1="68132" y1="16667" x2="86813" y2="17857"/>
                        <a14:foregroundMark x1="5495" y1="11905" x2="79121" y2="20238"/>
                        <a14:foregroundMark x1="38462" y1="14286" x2="84615" y2="20238"/>
                        <a14:foregroundMark x1="7692" y1="15476" x2="84615" y2="20238"/>
                        <a14:foregroundMark x1="62637" y1="10714" x2="2198" y2="15476"/>
                        <a14:foregroundMark x1="61538" y1="13095" x2="87912" y2="16667"/>
                        <a14:foregroundMark x1="64835" y1="11905" x2="91209" y2="14286"/>
                        <a14:foregroundMark x1="84615" y1="98810" x2="84615" y2="98810"/>
                        <a14:foregroundMark x1="53846" y1="75000" x2="53846" y2="75000"/>
                        <a14:foregroundMark x1="51648" y1="98810" x2="90110" y2="97619"/>
                        <a14:foregroundMark x1="90110" y1="97619" x2="90110" y2="97619"/>
                        <a14:foregroundMark x1="62637" y1="11905" x2="90110" y2="13095"/>
                        <a14:foregroundMark x1="62637" y1="15476" x2="87912" y2="16667"/>
                        <a14:foregroundMark x1="10989" y1="17857" x2="27473" y2="16667"/>
                        <a14:foregroundMark x1="27473" y1="16667" x2="63736" y2="17857"/>
                        <a14:foregroundMark x1="63736" y1="17857" x2="80220" y2="16667"/>
                        <a14:foregroundMark x1="80220" y1="16667" x2="89011" y2="17857"/>
                        <a14:backgroundMark x1="0" y1="32143" x2="0" y2="79762"/>
                        <a14:backgroundMark x1="0" y1="88095" x2="2198" y2="98810"/>
                        <a14:backgroundMark x1="0" y1="21429" x2="0" y2="13095"/>
                        <a14:backgroundMark x1="2198" y1="21429" x2="2198" y2="15476"/>
                      </a14:backgroundRemoval>
                    </a14:imgEffect>
                  </a14:imgLayer>
                </a14:imgProps>
              </a:ext>
            </a:extLst>
          </a:blip>
          <a:stretch>
            <a:fillRect/>
          </a:stretch>
        </p:blipFill>
        <p:spPr>
          <a:xfrm>
            <a:off x="227725" y="19333"/>
            <a:ext cx="1678976" cy="1549824"/>
          </a:xfrm>
          <a:prstGeom prst="rect">
            <a:avLst/>
          </a:prstGeom>
        </p:spPr>
      </p:pic>
      <p:pic>
        <p:nvPicPr>
          <p:cNvPr id="11" name="Google Shape;61;p13">
            <a:extLst>
              <a:ext uri="{FF2B5EF4-FFF2-40B4-BE49-F238E27FC236}">
                <a16:creationId xmlns:a16="http://schemas.microsoft.com/office/drawing/2014/main" id="{478A73F6-7FE1-4889-9D33-5A3884D7C15B}"/>
              </a:ext>
            </a:extLst>
          </p:cNvPr>
          <p:cNvPicPr/>
          <p:nvPr/>
        </p:nvPicPr>
        <p:blipFill>
          <a:blip r:embed="rId12">
            <a:alphaModFix/>
          </a:blip>
          <a:stretch>
            <a:fillRect/>
          </a:stretch>
        </p:blipFill>
        <p:spPr>
          <a:xfrm>
            <a:off x="9750552" y="455002"/>
            <a:ext cx="2213723" cy="2446242"/>
          </a:xfrm>
          <a:prstGeom prst="rect">
            <a:avLst/>
          </a:prstGeom>
          <a:noFill/>
          <a:ln>
            <a:noFill/>
          </a:ln>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4389120" y="111275"/>
            <a:ext cx="6857999" cy="653547"/>
          </a:xfrm>
        </p:spPr>
        <p:txBody>
          <a:bodyPr/>
          <a:lstStyle/>
          <a:p>
            <a:r>
              <a:rPr lang="en-US" dirty="0">
                <a:solidFill>
                  <a:schemeClr val="bg2">
                    <a:lumMod val="60000"/>
                    <a:lumOff val="40000"/>
                  </a:schemeClr>
                </a:solidFill>
              </a:rPr>
              <a:t>Parent flow charts</a:t>
            </a:r>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1"/>
            <a:ext cx="1895826" cy="326533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Illustration of a pencil character ">
            <a:extLst>
              <a:ext uri="{FF2B5EF4-FFF2-40B4-BE49-F238E27FC236}">
                <a16:creationId xmlns:a16="http://schemas.microsoft.com/office/drawing/2014/main" id="{222ABB80-F4BD-D04A-9014-C1E1AC2799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92209">
            <a:off x="27620" y="34944"/>
            <a:ext cx="558062" cy="951990"/>
          </a:xfrm>
          <a:prstGeom prst="rect">
            <a:avLst/>
          </a:prstGeom>
        </p:spPr>
      </p:pic>
      <p:pic>
        <p:nvPicPr>
          <p:cNvPr id="8" name="Picture 7">
            <a:extLst>
              <a:ext uri="{FF2B5EF4-FFF2-40B4-BE49-F238E27FC236}">
                <a16:creationId xmlns:a16="http://schemas.microsoft.com/office/drawing/2014/main" id="{C0965968-0E9D-4CEB-8C21-A2EE731750F7}"/>
              </a:ext>
            </a:extLst>
          </p:cNvPr>
          <p:cNvPicPr>
            <a:picLocks noChangeAspect="1"/>
          </p:cNvPicPr>
          <p:nvPr/>
        </p:nvPicPr>
        <p:blipFill>
          <a:blip r:embed="rId4"/>
          <a:stretch>
            <a:fillRect/>
          </a:stretch>
        </p:blipFill>
        <p:spPr>
          <a:xfrm>
            <a:off x="135468" y="869244"/>
            <a:ext cx="3657599" cy="5692062"/>
          </a:xfrm>
          <a:prstGeom prst="rect">
            <a:avLst/>
          </a:prstGeom>
        </p:spPr>
      </p:pic>
      <p:pic>
        <p:nvPicPr>
          <p:cNvPr id="9" name="Picture 8">
            <a:extLst>
              <a:ext uri="{FF2B5EF4-FFF2-40B4-BE49-F238E27FC236}">
                <a16:creationId xmlns:a16="http://schemas.microsoft.com/office/drawing/2014/main" id="{E25C925B-F7E8-46E1-8CC2-8A132FD20DFC}"/>
              </a:ext>
            </a:extLst>
          </p:cNvPr>
          <p:cNvPicPr>
            <a:picLocks noChangeAspect="1"/>
          </p:cNvPicPr>
          <p:nvPr/>
        </p:nvPicPr>
        <p:blipFill>
          <a:blip r:embed="rId5"/>
          <a:stretch>
            <a:fillRect/>
          </a:stretch>
        </p:blipFill>
        <p:spPr>
          <a:xfrm>
            <a:off x="3874090" y="869244"/>
            <a:ext cx="4071287" cy="5613049"/>
          </a:xfrm>
          <a:prstGeom prst="rect">
            <a:avLst/>
          </a:prstGeom>
        </p:spPr>
      </p:pic>
      <p:pic>
        <p:nvPicPr>
          <p:cNvPr id="10" name="Picture 9">
            <a:extLst>
              <a:ext uri="{FF2B5EF4-FFF2-40B4-BE49-F238E27FC236}">
                <a16:creationId xmlns:a16="http://schemas.microsoft.com/office/drawing/2014/main" id="{3C444672-9648-4998-854A-EFD8B8D1E069}"/>
              </a:ext>
            </a:extLst>
          </p:cNvPr>
          <p:cNvPicPr>
            <a:picLocks noChangeAspect="1"/>
          </p:cNvPicPr>
          <p:nvPr/>
        </p:nvPicPr>
        <p:blipFill>
          <a:blip r:embed="rId6"/>
          <a:stretch>
            <a:fillRect/>
          </a:stretch>
        </p:blipFill>
        <p:spPr>
          <a:xfrm>
            <a:off x="8026400" y="869244"/>
            <a:ext cx="4030131" cy="5508625"/>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lstStyle/>
          <a:p>
            <a:r>
              <a:rPr lang="en-US" dirty="0"/>
              <a:t>Information Posters</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a:xfrm>
            <a:off x="2331720" y="2494844"/>
            <a:ext cx="7772400" cy="4363156"/>
          </a:xfrm>
        </p:spPr>
        <p:txBody>
          <a:bodyPr>
            <a:normAutofit/>
          </a:bodyPr>
          <a:lstStyle/>
          <a:p>
            <a:pPr algn="l" fontAlgn="t"/>
            <a:r>
              <a:rPr lang="en-GB" b="1" dirty="0">
                <a:solidFill>
                  <a:srgbClr val="000000"/>
                </a:solidFill>
                <a:latin typeface="Open Sans" panose="020B0606030504020204" pitchFamily="34" charset="0"/>
              </a:rPr>
              <a:t>Further i</a:t>
            </a:r>
            <a:r>
              <a:rPr lang="en-GB" b="1" i="0" dirty="0">
                <a:solidFill>
                  <a:srgbClr val="000000"/>
                </a:solidFill>
                <a:effectLst/>
                <a:latin typeface="Open Sans" panose="020B0606030504020204" pitchFamily="34" charset="0"/>
              </a:rPr>
              <a:t>nformation for parents, carers and young people</a:t>
            </a:r>
            <a:br>
              <a:rPr lang="en-GB" b="0" i="0" u="none" strike="noStrike" dirty="0">
                <a:solidFill>
                  <a:srgbClr val="2D2E83"/>
                </a:solidFill>
                <a:effectLst/>
                <a:latin typeface="Open Sans" panose="020B0606030504020204" pitchFamily="34" charset="0"/>
                <a:hlinkClick r:id="rId2"/>
              </a:rPr>
            </a:br>
            <a:endParaRPr lang="en-US" dirty="0"/>
          </a:p>
          <a:p>
            <a:endParaRPr lang="en-US" dirty="0"/>
          </a:p>
        </p:txBody>
      </p:sp>
      <p:graphicFrame>
        <p:nvGraphicFramePr>
          <p:cNvPr id="9" name="Object 8">
            <a:extLst>
              <a:ext uri="{FF2B5EF4-FFF2-40B4-BE49-F238E27FC236}">
                <a16:creationId xmlns:a16="http://schemas.microsoft.com/office/drawing/2014/main" id="{AE9E4526-7015-48CC-AE9F-CA5EBB28D4CD}"/>
              </a:ext>
            </a:extLst>
          </p:cNvPr>
          <p:cNvGraphicFramePr>
            <a:graphicFrameLocks noChangeAspect="1"/>
          </p:cNvGraphicFramePr>
          <p:nvPr>
            <p:extLst>
              <p:ext uri="{D42A27DB-BD31-4B8C-83A1-F6EECF244321}">
                <p14:modId xmlns:p14="http://schemas.microsoft.com/office/powerpoint/2010/main" val="767460183"/>
              </p:ext>
            </p:extLst>
          </p:nvPr>
        </p:nvGraphicFramePr>
        <p:xfrm>
          <a:off x="3311167" y="3166036"/>
          <a:ext cx="1866900" cy="488950"/>
        </p:xfrm>
        <a:graphic>
          <a:graphicData uri="http://schemas.openxmlformats.org/presentationml/2006/ole">
            <mc:AlternateContent xmlns:mc="http://schemas.openxmlformats.org/markup-compatibility/2006">
              <mc:Choice xmlns:v="urn:schemas-microsoft-com:vml" Requires="v">
                <p:oleObj name="Packager Shell Object" showAsIcon="1" r:id="rId3" imgW="1867680" imgH="488520" progId="Package">
                  <p:embed/>
                </p:oleObj>
              </mc:Choice>
              <mc:Fallback>
                <p:oleObj name="Packager Shell Object" showAsIcon="1" r:id="rId3" imgW="1867680" imgH="488520" progId="Package">
                  <p:embed/>
                  <p:pic>
                    <p:nvPicPr>
                      <p:cNvPr id="0" name=""/>
                      <p:cNvPicPr/>
                      <p:nvPr/>
                    </p:nvPicPr>
                    <p:blipFill>
                      <a:blip r:embed="rId4"/>
                      <a:stretch>
                        <a:fillRect/>
                      </a:stretch>
                    </p:blipFill>
                    <p:spPr>
                      <a:xfrm>
                        <a:off x="3311167" y="3166036"/>
                        <a:ext cx="1866900" cy="4889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548E9B4-1616-4D7B-8FB9-693331C44CF8}"/>
              </a:ext>
            </a:extLst>
          </p:cNvPr>
          <p:cNvGraphicFramePr>
            <a:graphicFrameLocks noChangeAspect="1"/>
          </p:cNvGraphicFramePr>
          <p:nvPr>
            <p:extLst>
              <p:ext uri="{D42A27DB-BD31-4B8C-83A1-F6EECF244321}">
                <p14:modId xmlns:p14="http://schemas.microsoft.com/office/powerpoint/2010/main" val="3411803024"/>
              </p:ext>
            </p:extLst>
          </p:nvPr>
        </p:nvGraphicFramePr>
        <p:xfrm>
          <a:off x="3242905" y="3731133"/>
          <a:ext cx="2003425" cy="488950"/>
        </p:xfrm>
        <a:graphic>
          <a:graphicData uri="http://schemas.openxmlformats.org/presentationml/2006/ole">
            <mc:AlternateContent xmlns:mc="http://schemas.openxmlformats.org/markup-compatibility/2006">
              <mc:Choice xmlns:v="urn:schemas-microsoft-com:vml" Requires="v">
                <p:oleObj name="Packager Shell Object" showAsIcon="1" r:id="rId5" imgW="2003400" imgH="488520" progId="Package">
                  <p:embed/>
                </p:oleObj>
              </mc:Choice>
              <mc:Fallback>
                <p:oleObj name="Packager Shell Object" showAsIcon="1" r:id="rId5" imgW="2003400" imgH="488520" progId="Package">
                  <p:embed/>
                  <p:pic>
                    <p:nvPicPr>
                      <p:cNvPr id="0" name=""/>
                      <p:cNvPicPr/>
                      <p:nvPr/>
                    </p:nvPicPr>
                    <p:blipFill>
                      <a:blip r:embed="rId6"/>
                      <a:stretch>
                        <a:fillRect/>
                      </a:stretch>
                    </p:blipFill>
                    <p:spPr>
                      <a:xfrm>
                        <a:off x="3242905" y="3731133"/>
                        <a:ext cx="2003425" cy="4889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260CA4A-3640-4E3E-A499-6B4A7431DFBA}"/>
              </a:ext>
            </a:extLst>
          </p:cNvPr>
          <p:cNvGraphicFramePr>
            <a:graphicFrameLocks noChangeAspect="1"/>
          </p:cNvGraphicFramePr>
          <p:nvPr>
            <p:extLst>
              <p:ext uri="{D42A27DB-BD31-4B8C-83A1-F6EECF244321}">
                <p14:modId xmlns:p14="http://schemas.microsoft.com/office/powerpoint/2010/main" val="1260219682"/>
              </p:ext>
            </p:extLst>
          </p:nvPr>
        </p:nvGraphicFramePr>
        <p:xfrm>
          <a:off x="3311168" y="4296230"/>
          <a:ext cx="1866900" cy="488950"/>
        </p:xfrm>
        <a:graphic>
          <a:graphicData uri="http://schemas.openxmlformats.org/presentationml/2006/ole">
            <mc:AlternateContent xmlns:mc="http://schemas.openxmlformats.org/markup-compatibility/2006">
              <mc:Choice xmlns:v="urn:schemas-microsoft-com:vml" Requires="v">
                <p:oleObj name="Packager Shell Object" showAsIcon="1" r:id="rId7" imgW="1867680" imgH="488520" progId="Package">
                  <p:embed/>
                </p:oleObj>
              </mc:Choice>
              <mc:Fallback>
                <p:oleObj name="Packager Shell Object" showAsIcon="1" r:id="rId7" imgW="1867680" imgH="488520" progId="Package">
                  <p:embed/>
                  <p:pic>
                    <p:nvPicPr>
                      <p:cNvPr id="0" name=""/>
                      <p:cNvPicPr/>
                      <p:nvPr/>
                    </p:nvPicPr>
                    <p:blipFill>
                      <a:blip r:embed="rId8"/>
                      <a:stretch>
                        <a:fillRect/>
                      </a:stretch>
                    </p:blipFill>
                    <p:spPr>
                      <a:xfrm>
                        <a:off x="3311168" y="4296230"/>
                        <a:ext cx="1866900" cy="4889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5BAE477-F1B5-40B0-BF72-752FECFCA484}"/>
              </a:ext>
            </a:extLst>
          </p:cNvPr>
          <p:cNvGraphicFramePr>
            <a:graphicFrameLocks noChangeAspect="1"/>
          </p:cNvGraphicFramePr>
          <p:nvPr>
            <p:extLst>
              <p:ext uri="{D42A27DB-BD31-4B8C-83A1-F6EECF244321}">
                <p14:modId xmlns:p14="http://schemas.microsoft.com/office/powerpoint/2010/main" val="582986491"/>
              </p:ext>
            </p:extLst>
          </p:nvPr>
        </p:nvGraphicFramePr>
        <p:xfrm>
          <a:off x="6626225" y="3802803"/>
          <a:ext cx="1314450" cy="488950"/>
        </p:xfrm>
        <a:graphic>
          <a:graphicData uri="http://schemas.openxmlformats.org/presentationml/2006/ole">
            <mc:AlternateContent xmlns:mc="http://schemas.openxmlformats.org/markup-compatibility/2006">
              <mc:Choice xmlns:v="urn:schemas-microsoft-com:vml" Requires="v">
                <p:oleObj name="Packager Shell Object" showAsIcon="1" r:id="rId9" imgW="1314720" imgH="488520" progId="Package">
                  <p:embed/>
                </p:oleObj>
              </mc:Choice>
              <mc:Fallback>
                <p:oleObj name="Packager Shell Object" showAsIcon="1" r:id="rId9" imgW="1314720" imgH="488520" progId="Package">
                  <p:embed/>
                  <p:pic>
                    <p:nvPicPr>
                      <p:cNvPr id="0" name=""/>
                      <p:cNvPicPr/>
                      <p:nvPr/>
                    </p:nvPicPr>
                    <p:blipFill>
                      <a:blip r:embed="rId10"/>
                      <a:stretch>
                        <a:fillRect/>
                      </a:stretch>
                    </p:blipFill>
                    <p:spPr>
                      <a:xfrm>
                        <a:off x="6626225" y="3802803"/>
                        <a:ext cx="1314450" cy="4889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FF05C4B-058B-4F4A-95CD-91D5153B2A7B}"/>
              </a:ext>
            </a:extLst>
          </p:cNvPr>
          <p:cNvGraphicFramePr>
            <a:graphicFrameLocks noChangeAspect="1"/>
          </p:cNvGraphicFramePr>
          <p:nvPr>
            <p:extLst>
              <p:ext uri="{D42A27DB-BD31-4B8C-83A1-F6EECF244321}">
                <p14:modId xmlns:p14="http://schemas.microsoft.com/office/powerpoint/2010/main" val="1477155865"/>
              </p:ext>
            </p:extLst>
          </p:nvPr>
        </p:nvGraphicFramePr>
        <p:xfrm>
          <a:off x="5892006" y="4332668"/>
          <a:ext cx="2782887" cy="488950"/>
        </p:xfrm>
        <a:graphic>
          <a:graphicData uri="http://schemas.openxmlformats.org/presentationml/2006/ole">
            <mc:AlternateContent xmlns:mc="http://schemas.openxmlformats.org/markup-compatibility/2006">
              <mc:Choice xmlns:v="urn:schemas-microsoft-com:vml" Requires="v">
                <p:oleObj name="Packager Shell Object" showAsIcon="1" r:id="rId11" imgW="2783160" imgH="488520" progId="Package">
                  <p:embed/>
                </p:oleObj>
              </mc:Choice>
              <mc:Fallback>
                <p:oleObj name="Packager Shell Object" showAsIcon="1" r:id="rId11" imgW="2783160" imgH="488520" progId="Package">
                  <p:embed/>
                  <p:pic>
                    <p:nvPicPr>
                      <p:cNvPr id="0" name=""/>
                      <p:cNvPicPr/>
                      <p:nvPr/>
                    </p:nvPicPr>
                    <p:blipFill>
                      <a:blip r:embed="rId12"/>
                      <a:stretch>
                        <a:fillRect/>
                      </a:stretch>
                    </p:blipFill>
                    <p:spPr>
                      <a:xfrm>
                        <a:off x="5892006" y="4332668"/>
                        <a:ext cx="2782887" cy="4889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26832AD-9B78-4BA5-BA0E-7B17711CEF42}"/>
              </a:ext>
            </a:extLst>
          </p:cNvPr>
          <p:cNvGraphicFramePr>
            <a:graphicFrameLocks noChangeAspect="1"/>
          </p:cNvGraphicFramePr>
          <p:nvPr>
            <p:extLst>
              <p:ext uri="{D42A27DB-BD31-4B8C-83A1-F6EECF244321}">
                <p14:modId xmlns:p14="http://schemas.microsoft.com/office/powerpoint/2010/main" val="3641910089"/>
              </p:ext>
            </p:extLst>
          </p:nvPr>
        </p:nvGraphicFramePr>
        <p:xfrm>
          <a:off x="6096000" y="3166036"/>
          <a:ext cx="2374900" cy="488950"/>
        </p:xfrm>
        <a:graphic>
          <a:graphicData uri="http://schemas.openxmlformats.org/presentationml/2006/ole">
            <mc:AlternateContent xmlns:mc="http://schemas.openxmlformats.org/markup-compatibility/2006">
              <mc:Choice xmlns:v="urn:schemas-microsoft-com:vml" Requires="v">
                <p:oleObj name="Packager Shell Object" showAsIcon="1" r:id="rId13" imgW="2375280" imgH="488520" progId="Package">
                  <p:embed/>
                </p:oleObj>
              </mc:Choice>
              <mc:Fallback>
                <p:oleObj name="Packager Shell Object" showAsIcon="1" r:id="rId13" imgW="2375280" imgH="488520" progId="Package">
                  <p:embed/>
                  <p:pic>
                    <p:nvPicPr>
                      <p:cNvPr id="0" name=""/>
                      <p:cNvPicPr/>
                      <p:nvPr/>
                    </p:nvPicPr>
                    <p:blipFill>
                      <a:blip r:embed="rId14"/>
                      <a:stretch>
                        <a:fillRect/>
                      </a:stretch>
                    </p:blipFill>
                    <p:spPr>
                      <a:xfrm>
                        <a:off x="6096000" y="3166036"/>
                        <a:ext cx="2374900" cy="488950"/>
                      </a:xfrm>
                      <a:prstGeom prst="rect">
                        <a:avLst/>
                      </a:prstGeom>
                    </p:spPr>
                  </p:pic>
                </p:oleObj>
              </mc:Fallback>
            </mc:AlternateContent>
          </a:graphicData>
        </a:graphic>
      </p:graphicFrame>
    </p:spTree>
    <p:extLst>
      <p:ext uri="{BB962C8B-B14F-4D97-AF65-F5344CB8AC3E}">
        <p14:creationId xmlns:p14="http://schemas.microsoft.com/office/powerpoint/2010/main" val="112056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903110" y="21673"/>
            <a:ext cx="11288889" cy="426720"/>
          </a:xfrm>
        </p:spPr>
        <p:txBody>
          <a:bodyPr/>
          <a:lstStyle/>
          <a:p>
            <a:r>
              <a:rPr lang="en-US" sz="2400" dirty="0"/>
              <a:t>Additional Learning Needs in Colcot</a:t>
            </a:r>
            <a:r>
              <a:rPr lang="en-US" sz="2000" dirty="0"/>
              <a:t>	                         </a:t>
            </a:r>
            <a:r>
              <a:rPr lang="en-GB" sz="1400" b="1" dirty="0">
                <a:solidFill>
                  <a:srgbClr val="000000"/>
                </a:solidFill>
                <a:effectLst/>
                <a:ea typeface="Times New Roman" panose="02020603050405020304" pitchFamily="18" charset="0"/>
                <a:cs typeface="Times New Roman" panose="02020603050405020304" pitchFamily="18" charset="0"/>
              </a:rPr>
              <a:t>ALNCO- Mrs Rose</a:t>
            </a:r>
            <a:br>
              <a:rPr lang="en-GB" sz="2000" b="1" dirty="0">
                <a:solidFill>
                  <a:srgbClr val="000000"/>
                </a:solidFill>
                <a:effectLst/>
                <a:ea typeface="Times New Roman" panose="02020603050405020304" pitchFamily="18" charset="0"/>
                <a:cs typeface="Times New Roman" panose="02020603050405020304" pitchFamily="18" charset="0"/>
              </a:rPr>
            </a:br>
            <a:endParaRPr lang="en-US" sz="2000" dirty="0"/>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126870" y="448393"/>
            <a:ext cx="9446621" cy="6387934"/>
          </a:xfrm>
        </p:spPr>
        <p:txBody>
          <a:bodyPr>
            <a:normAutofit fontScale="25000" lnSpcReduction="20000"/>
          </a:bodyPr>
          <a:lstStyle/>
          <a:p>
            <a:pPr fontAlgn="t">
              <a:lnSpc>
                <a:spcPct val="107000"/>
              </a:lnSpc>
              <a:spcAft>
                <a:spcPts val="800"/>
              </a:spcAft>
            </a:pPr>
            <a:r>
              <a:rPr lang="en-GB" sz="9600" b="1" dirty="0">
                <a:solidFill>
                  <a:srgbClr val="000000"/>
                </a:solidFill>
                <a:effectLst/>
                <a:ea typeface="Times New Roman" panose="02020603050405020304" pitchFamily="18" charset="0"/>
                <a:cs typeface="Times New Roman" panose="02020603050405020304" pitchFamily="18" charset="0"/>
              </a:rPr>
              <a:t>Your child may already have been identified as having special educational needs (SEN).</a:t>
            </a:r>
            <a:endParaRPr lang="en-GB" sz="9600" b="1" dirty="0">
              <a:ea typeface="Times New Roman" panose="02020603050405020304" pitchFamily="18" charset="0"/>
              <a:cs typeface="Times New Roman" panose="02020603050405020304" pitchFamily="18" charset="0"/>
            </a:endParaRPr>
          </a:p>
          <a:p>
            <a:pPr fontAlgn="t">
              <a:lnSpc>
                <a:spcPct val="107000"/>
              </a:lnSpc>
              <a:spcAft>
                <a:spcPts val="800"/>
              </a:spcAft>
            </a:pPr>
            <a:r>
              <a:rPr lang="en-GB" sz="9600" dirty="0">
                <a:solidFill>
                  <a:srgbClr val="000000"/>
                </a:solidFill>
                <a:effectLst/>
                <a:ea typeface="Times New Roman" panose="02020603050405020304" pitchFamily="18" charset="0"/>
                <a:cs typeface="Times New Roman" panose="02020603050405020304" pitchFamily="18" charset="0"/>
              </a:rPr>
              <a:t>They may be receiving extra support in Colcot Primary School, to help them in their learning, or they may have a statement of special educational need. The approach to supporting children who have difficulties with learning is changing. </a:t>
            </a:r>
            <a:endParaRPr lang="en-GB" sz="9600" dirty="0">
              <a:ea typeface="Times New Roman" panose="02020603050405020304" pitchFamily="18" charset="0"/>
              <a:cs typeface="Times New Roman" panose="02020603050405020304" pitchFamily="18" charset="0"/>
            </a:endParaRPr>
          </a:p>
          <a:p>
            <a:pPr fontAlgn="t">
              <a:lnSpc>
                <a:spcPct val="107000"/>
              </a:lnSpc>
              <a:spcAft>
                <a:spcPts val="800"/>
              </a:spcAft>
            </a:pPr>
            <a:r>
              <a:rPr lang="en-GB" sz="9600" dirty="0">
                <a:solidFill>
                  <a:srgbClr val="000000"/>
                </a:solidFill>
                <a:effectLst/>
                <a:ea typeface="Times New Roman" panose="02020603050405020304" pitchFamily="18" charset="0"/>
                <a:cs typeface="Times New Roman" panose="02020603050405020304" pitchFamily="18" charset="0"/>
              </a:rPr>
              <a:t>The Welsh Government has passed new legislation, called the Additional Learning Needs (Wales) Act, and Additional Learning Needs (ALN) Code, which will replace all of the legislation and guidance about special educational needs.</a:t>
            </a:r>
          </a:p>
          <a:p>
            <a:pPr fontAlgn="t">
              <a:lnSpc>
                <a:spcPct val="107000"/>
              </a:lnSpc>
              <a:spcAft>
                <a:spcPts val="800"/>
              </a:spcAft>
            </a:pPr>
            <a:r>
              <a:rPr lang="en-GB" sz="9600" dirty="0">
                <a:solidFill>
                  <a:srgbClr val="000000"/>
                </a:solidFill>
                <a:effectLst/>
                <a:ea typeface="Times New Roman" panose="02020603050405020304" pitchFamily="18" charset="0"/>
                <a:cs typeface="Times New Roman" panose="02020603050405020304" pitchFamily="18" charset="0"/>
              </a:rPr>
              <a:t>As part of the Additional Learning Needs Educational Tribunal (ALNET) (Wales) Act 2018 the Welsh Government has replaced the term ‘special educational needs’ (SEN) with ‘additional learning needs’ (ALN).</a:t>
            </a:r>
          </a:p>
          <a:p>
            <a:pPr fontAlgn="t">
              <a:lnSpc>
                <a:spcPct val="107000"/>
              </a:lnSpc>
              <a:spcAft>
                <a:spcPts val="800"/>
              </a:spcAft>
            </a:pPr>
            <a:r>
              <a:rPr lang="en-GB" sz="9600" dirty="0">
                <a:solidFill>
                  <a:srgbClr val="000000"/>
                </a:solidFill>
                <a:effectLst/>
                <a:ea typeface="Times New Roman" panose="02020603050405020304" pitchFamily="18" charset="0"/>
                <a:cs typeface="Times New Roman" panose="02020603050405020304" pitchFamily="18" charset="0"/>
              </a:rPr>
              <a:t>However, the definition of ALN is different and you may find that your child currently has SEN but will not have ALN.  This should not affect the support and help they receive in school to access learning.</a:t>
            </a:r>
            <a:endParaRPr lang="en-GB" sz="9600" dirty="0">
              <a:effectLst/>
              <a:ea typeface="Calibri" panose="020F0502020204030204" pitchFamily="34" charset="0"/>
              <a:cs typeface="Times New Roman" panose="02020603050405020304" pitchFamily="18" charset="0"/>
            </a:endParaRPr>
          </a:p>
          <a:p>
            <a:pPr fontAlgn="t">
              <a:lnSpc>
                <a:spcPct val="107000"/>
              </a:lnSpc>
              <a:spcAft>
                <a:spcPts val="800"/>
              </a:spcAft>
            </a:pP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endParaRPr lang="en-GB" sz="3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endPar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br>
              <a:rPr lang="en-GB" b="0" i="0" dirty="0">
                <a:solidFill>
                  <a:srgbClr val="000000"/>
                </a:solidFill>
                <a:effectLst/>
                <a:latin typeface="Segoe UI" panose="020B0502040204020203" pitchFamily="34" charset="0"/>
              </a:rPr>
            </a:br>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9623348" y="-14266"/>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7473" y="2382982"/>
            <a:ext cx="2344527" cy="1648692"/>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903110" y="21673"/>
            <a:ext cx="11288889" cy="426720"/>
          </a:xfrm>
        </p:spPr>
        <p:txBody>
          <a:bodyPr/>
          <a:lstStyle/>
          <a:p>
            <a:r>
              <a:rPr lang="en-US" sz="2400" dirty="0"/>
              <a:t>Additional Learning Needs in Colcot</a:t>
            </a:r>
            <a:r>
              <a:rPr lang="en-US" sz="2000" dirty="0"/>
              <a:t>	                         </a:t>
            </a:r>
            <a:r>
              <a:rPr lang="en-GB" sz="1400" b="1" dirty="0">
                <a:solidFill>
                  <a:srgbClr val="000000"/>
                </a:solidFill>
                <a:effectLst/>
                <a:ea typeface="Times New Roman" panose="02020603050405020304" pitchFamily="18" charset="0"/>
                <a:cs typeface="Times New Roman" panose="02020603050405020304" pitchFamily="18" charset="0"/>
              </a:rPr>
              <a:t>ALNCO- Mrs Rose</a:t>
            </a:r>
            <a:br>
              <a:rPr lang="en-GB" sz="2000" b="1" dirty="0">
                <a:solidFill>
                  <a:srgbClr val="000000"/>
                </a:solidFill>
                <a:effectLst/>
                <a:ea typeface="Times New Roman" panose="02020603050405020304" pitchFamily="18" charset="0"/>
                <a:cs typeface="Times New Roman" panose="02020603050405020304" pitchFamily="18" charset="0"/>
              </a:rPr>
            </a:br>
            <a:endParaRPr lang="en-US" sz="2000" dirty="0"/>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126870" y="448393"/>
            <a:ext cx="9446621" cy="6387934"/>
          </a:xfrm>
        </p:spPr>
        <p:txBody>
          <a:bodyPr>
            <a:normAutofit fontScale="25000" lnSpcReduction="20000"/>
          </a:bodyPr>
          <a:lstStyle/>
          <a:p>
            <a:pPr marL="685800" indent="-685800" fontAlgn="t">
              <a:lnSpc>
                <a:spcPct val="107000"/>
              </a:lnSpc>
              <a:spcAft>
                <a:spcPts val="800"/>
              </a:spcAft>
              <a:buFont typeface="Arial" panose="020B0604020202020204" pitchFamily="34" charset="0"/>
              <a:buChar char="•"/>
            </a:pPr>
            <a:r>
              <a:rPr lang="en-US" sz="8000" dirty="0">
                <a:solidFill>
                  <a:srgbClr val="000000"/>
                </a:solidFill>
                <a:effectLst/>
                <a:ea typeface="Times New Roman" panose="02020603050405020304" pitchFamily="18" charset="0"/>
                <a:cs typeface="Times New Roman" panose="02020603050405020304" pitchFamily="18" charset="0"/>
              </a:rPr>
              <a:t>Pupils identified as having: </a:t>
            </a:r>
            <a:r>
              <a:rPr lang="en-GB" sz="8000" b="1" i="1" dirty="0">
                <a:solidFill>
                  <a:srgbClr val="000000"/>
                </a:solidFill>
                <a:effectLst/>
                <a:ea typeface="Times New Roman" panose="02020603050405020304" pitchFamily="18" charset="0"/>
                <a:cs typeface="Times New Roman" panose="02020603050405020304" pitchFamily="18" charset="0"/>
              </a:rPr>
              <a:t>a significantly greater difficulty in learning than the majority of others of the same age</a:t>
            </a:r>
            <a:r>
              <a:rPr lang="en-GB" sz="8000" i="1" dirty="0">
                <a:solidFill>
                  <a:srgbClr val="000000"/>
                </a:solidFill>
                <a:effectLst/>
                <a:ea typeface="Times New Roman" panose="02020603050405020304" pitchFamily="18" charset="0"/>
                <a:cs typeface="Times New Roman" panose="02020603050405020304" pitchFamily="18" charset="0"/>
              </a:rPr>
              <a:t>  (</a:t>
            </a:r>
            <a:r>
              <a:rPr lang="en-GB" sz="8000" dirty="0">
                <a:solidFill>
                  <a:srgbClr val="000000"/>
                </a:solidFill>
                <a:effectLst/>
                <a:ea typeface="Times New Roman" panose="02020603050405020304" pitchFamily="18" charset="0"/>
                <a:cs typeface="Times New Roman" panose="02020603050405020304" pitchFamily="18" charset="0"/>
              </a:rPr>
              <a:t>The Additional Learning Needs Code For Wales 2021) may be defined as having ALN and school staff will assess these pupils individually, working in collaboration with parents/carers and appropriate agencies.</a:t>
            </a:r>
            <a:endParaRPr lang="en-GB" sz="8000" dirty="0">
              <a:ea typeface="Times New Roman" panose="02020603050405020304" pitchFamily="18" charset="0"/>
              <a:cs typeface="Times New Roman" panose="02020603050405020304" pitchFamily="18" charset="0"/>
            </a:endParaRPr>
          </a:p>
          <a:p>
            <a:pPr marL="685800" indent="-685800" fontAlgn="t">
              <a:lnSpc>
                <a:spcPct val="107000"/>
              </a:lnSpc>
              <a:spcAft>
                <a:spcPts val="800"/>
              </a:spcAft>
              <a:buFont typeface="Arial" panose="020B0604020202020204" pitchFamily="34" charset="0"/>
              <a:buChar char="•"/>
            </a:pPr>
            <a:r>
              <a:rPr lang="en-GB" sz="8000" dirty="0">
                <a:solidFill>
                  <a:srgbClr val="000000"/>
                </a:solidFill>
                <a:effectLst/>
                <a:ea typeface="Times New Roman" panose="02020603050405020304" pitchFamily="18" charset="0"/>
                <a:cs typeface="Times New Roman" panose="02020603050405020304" pitchFamily="18" charset="0"/>
              </a:rPr>
              <a:t>Who have a disability which prevents or hinders them from making use of the educational facilities generally provided for others of the same age in mainstream maintained school or Further Education Institution.</a:t>
            </a:r>
          </a:p>
          <a:p>
            <a:pPr marL="685800" indent="-685800" fontAlgn="t">
              <a:lnSpc>
                <a:spcPct val="107000"/>
              </a:lnSpc>
              <a:spcAft>
                <a:spcPts val="800"/>
              </a:spcAft>
              <a:buFont typeface="Arial" panose="020B0604020202020204" pitchFamily="34" charset="0"/>
              <a:buChar char="•"/>
            </a:pPr>
            <a:r>
              <a:rPr lang="en-GB" sz="8000" dirty="0">
                <a:solidFill>
                  <a:srgbClr val="000000"/>
                </a:solidFill>
                <a:effectLst/>
                <a:ea typeface="Times New Roman" panose="02020603050405020304" pitchFamily="18" charset="0"/>
                <a:cs typeface="Times New Roman" panose="02020603050405020304" pitchFamily="18" charset="0"/>
              </a:rPr>
              <a:t>The Act introduces a clear duty on local authorities to support you as parent/carers and your child to contribute to the planning for additional learning needs.</a:t>
            </a:r>
          </a:p>
          <a:p>
            <a:pPr fontAlgn="t">
              <a:lnSpc>
                <a:spcPct val="107000"/>
              </a:lnSpc>
              <a:spcAft>
                <a:spcPts val="800"/>
              </a:spcAft>
            </a:pPr>
            <a:r>
              <a:rPr lang="en-GB" sz="8000" b="1" i="1" dirty="0">
                <a:solidFill>
                  <a:srgbClr val="002E5D"/>
                </a:solidFill>
                <a:effectLst/>
                <a:ea typeface="Times New Roman" panose="02020603050405020304" pitchFamily="18" charset="0"/>
                <a:cs typeface="Times New Roman" panose="02020603050405020304" pitchFamily="18" charset="0"/>
              </a:rPr>
              <a:t>Update from Welsh Assembly Government on July 14th 2021:</a:t>
            </a:r>
            <a:endParaRPr lang="en-GB" sz="8000" dirty="0">
              <a:ea typeface="Times New Roman" panose="02020603050405020304" pitchFamily="18" charset="0"/>
              <a:cs typeface="Times New Roman" panose="02020603050405020304" pitchFamily="18" charset="0"/>
            </a:endParaRPr>
          </a:p>
          <a:p>
            <a:pPr fontAlgn="t">
              <a:lnSpc>
                <a:spcPct val="107000"/>
              </a:lnSpc>
              <a:spcAft>
                <a:spcPts val="800"/>
              </a:spcAft>
            </a:pPr>
            <a:r>
              <a:rPr lang="en-GB" sz="8000" b="1" i="1" dirty="0">
                <a:solidFill>
                  <a:srgbClr val="002E5D"/>
                </a:solidFill>
                <a:effectLst/>
                <a:ea typeface="Times New Roman" panose="02020603050405020304" pitchFamily="18" charset="0"/>
                <a:cs typeface="Times New Roman" panose="02020603050405020304" pitchFamily="18" charset="0"/>
              </a:rPr>
              <a:t>The implementation of the ALN system for the first year will be sequenced. This means, for those children who are or are newly identified as having additional learning needs, (that is, those without already identified special educational needs (SEN), or are not awaiting or undergoing an SEN assessment), will still move to the new ALN system from 1 September 2021. However, for those children who attend a maintained school (including a PRU) and who have already identified SEN via school action or school action plus, the new system will apply from 1 January 2022, instead of 1 September 2021.</a:t>
            </a:r>
            <a:endParaRPr lang="en-GB" sz="8000" b="1" dirty="0">
              <a:effectLst/>
              <a:ea typeface="Calibri" panose="020F0502020204030204" pitchFamily="34" charset="0"/>
              <a:cs typeface="Times New Roman" panose="02020603050405020304" pitchFamily="18" charset="0"/>
            </a:endParaRPr>
          </a:p>
          <a:p>
            <a:pPr fontAlgn="t">
              <a:lnSpc>
                <a:spcPct val="107000"/>
              </a:lnSpc>
              <a:spcAft>
                <a:spcPts val="800"/>
              </a:spcAft>
            </a:pP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endParaRPr lang="en-GB" sz="3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endPar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br>
              <a:rPr lang="en-GB" b="0" i="0" dirty="0">
                <a:solidFill>
                  <a:srgbClr val="000000"/>
                </a:solidFill>
                <a:effectLst/>
                <a:latin typeface="Segoe UI" panose="020B0502040204020203" pitchFamily="34" charset="0"/>
              </a:rPr>
            </a:br>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9623348" y="-37416"/>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7473" y="2382982"/>
            <a:ext cx="2344527" cy="1648692"/>
          </a:xfrm>
          <a:prstGeom prst="rect">
            <a:avLst/>
          </a:prstGeom>
        </p:spPr>
      </p:pic>
    </p:spTree>
    <p:extLst>
      <p:ext uri="{BB962C8B-B14F-4D97-AF65-F5344CB8AC3E}">
        <p14:creationId xmlns:p14="http://schemas.microsoft.com/office/powerpoint/2010/main" val="124554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3397957" y="361920"/>
            <a:ext cx="8681154" cy="653547"/>
          </a:xfrm>
        </p:spPr>
        <p:txBody>
          <a:bodyPr>
            <a:normAutofit fontScale="90000"/>
          </a:bodyPr>
          <a:lstStyle/>
          <a:p>
            <a:r>
              <a:rPr lang="en-US" dirty="0"/>
              <a:t>Vale of Glamorgan Website Information</a:t>
            </a:r>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88912" y="2074690"/>
            <a:ext cx="2240025" cy="2708619"/>
          </a:xfrm>
          <a:prstGeom prst="rect">
            <a:avLst/>
          </a:prstGeom>
        </p:spPr>
      </p:pic>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389120" y="1935634"/>
            <a:ext cx="6858000" cy="4233672"/>
          </a:xfrm>
        </p:spPr>
        <p:txBody>
          <a:bodyPr/>
          <a:lstStyle/>
          <a:p>
            <a:r>
              <a:rPr lang="en-US" sz="2800" dirty="0"/>
              <a:t>Additional information is available- click the link</a:t>
            </a:r>
          </a:p>
          <a:p>
            <a:r>
              <a:rPr lang="en-GB" sz="2800" dirty="0">
                <a:hlinkClick r:id="rId4"/>
              </a:rPr>
              <a:t>Additional Learning Needs (valeofglamorgan.gov.uk)</a:t>
            </a:r>
            <a:endParaRPr lang="en-US" dirty="0"/>
          </a:p>
        </p:txBody>
      </p:sp>
    </p:spTree>
    <p:extLst>
      <p:ext uri="{BB962C8B-B14F-4D97-AF65-F5344CB8AC3E}">
        <p14:creationId xmlns:p14="http://schemas.microsoft.com/office/powerpoint/2010/main" val="217473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a:xfrm>
            <a:off x="2331718" y="1460692"/>
            <a:ext cx="7772402" cy="458419"/>
          </a:xfrm>
        </p:spPr>
        <p:txBody>
          <a:bodyPr>
            <a:normAutofit fontScale="90000"/>
          </a:bodyPr>
          <a:lstStyle/>
          <a:p>
            <a:pPr algn="ctr"/>
            <a:r>
              <a:rPr lang="en-US" dirty="0"/>
              <a:t>The Index</a:t>
            </a:r>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a:xfrm>
            <a:off x="1185334" y="2449689"/>
            <a:ext cx="9584266" cy="4289777"/>
          </a:xfrm>
        </p:spPr>
        <p:txBody>
          <a:bodyPr>
            <a:normAutofit fontScale="77500" lnSpcReduction="20000"/>
          </a:bodyPr>
          <a:lstStyle/>
          <a:p>
            <a:pPr algn="just"/>
            <a:endParaRPr lang="en-GB" b="1" i="0" dirty="0">
              <a:solidFill>
                <a:srgbClr val="006622"/>
              </a:solidFill>
              <a:effectLst/>
              <a:latin typeface="verdana" panose="020B0604030504040204" pitchFamily="34" charset="0"/>
            </a:endParaRPr>
          </a:p>
          <a:p>
            <a:pPr algn="just"/>
            <a:r>
              <a:rPr lang="en-GB" sz="1900" b="1" i="0" dirty="0">
                <a:solidFill>
                  <a:srgbClr val="006622"/>
                </a:solidFill>
                <a:effectLst/>
                <a:latin typeface="verdana" panose="020B0604030504040204" pitchFamily="34" charset="0"/>
              </a:rPr>
              <a:t>Working together to keep families up to date with services, support and activities for children and young people with disabilities or additional needs across the Vale of Glamorgan.</a:t>
            </a:r>
          </a:p>
          <a:p>
            <a:pPr algn="just"/>
            <a:endParaRPr lang="en-GB" sz="1900" dirty="0">
              <a:solidFill>
                <a:schemeClr val="tx1"/>
              </a:solidFill>
              <a:latin typeface="Calibri" panose="020F0502020204030204" pitchFamily="34" charset="0"/>
              <a:ea typeface="Calibri" panose="020F0502020204030204" pitchFamily="34" charset="0"/>
            </a:endParaRPr>
          </a:p>
          <a:p>
            <a:pPr algn="just"/>
            <a:r>
              <a:rPr lang="en-GB" sz="1900" dirty="0">
                <a:solidFill>
                  <a:schemeClr val="tx1"/>
                </a:solidFill>
                <a:latin typeface="Calibri" panose="020F0502020204030204" pitchFamily="34" charset="0"/>
                <a:ea typeface="Calibri" panose="020F0502020204030204" pitchFamily="34" charset="0"/>
              </a:rPr>
              <a:t>The Index is for families who have children age 0-18 years, who have a disability or additional need and live in the Vale of Glamorgan.</a:t>
            </a:r>
          </a:p>
          <a:p>
            <a:pPr algn="just"/>
            <a:r>
              <a:rPr lang="en-GB" sz="1900" dirty="0">
                <a:solidFill>
                  <a:schemeClr val="tx1"/>
                </a:solidFill>
                <a:latin typeface="Calibri" panose="020F0502020204030204" pitchFamily="34" charset="0"/>
                <a:ea typeface="Calibri" panose="020F0502020204030204" pitchFamily="34" charset="0"/>
              </a:rPr>
              <a:t>It is a way of keeping families informed about what is available locally and nationally. </a:t>
            </a:r>
          </a:p>
          <a:p>
            <a:pPr algn="just"/>
            <a:r>
              <a:rPr lang="en-GB" sz="1900" dirty="0">
                <a:solidFill>
                  <a:schemeClr val="tx1"/>
                </a:solidFill>
                <a:latin typeface="Calibri" panose="020F0502020204030204" pitchFamily="34" charset="0"/>
                <a:ea typeface="Calibri" panose="020F0502020204030204" pitchFamily="34" charset="0"/>
              </a:rPr>
              <a:t> </a:t>
            </a:r>
          </a:p>
          <a:p>
            <a:pPr algn="just"/>
            <a:r>
              <a:rPr lang="en-GB" sz="1900" dirty="0">
                <a:solidFill>
                  <a:schemeClr val="tx1"/>
                </a:solidFill>
                <a:latin typeface="Calibri" panose="020F0502020204030204" pitchFamily="34" charset="0"/>
                <a:ea typeface="Calibri" panose="020F0502020204030204" pitchFamily="34" charset="0"/>
              </a:rPr>
              <a:t>You will receive a newsletter every three months, packed full with information about events, activities, playschemes and services, as well as regular ebulletins. </a:t>
            </a:r>
          </a:p>
          <a:p>
            <a:pPr algn="just"/>
            <a:r>
              <a:rPr lang="en-GB" sz="1900" dirty="0">
                <a:solidFill>
                  <a:schemeClr val="tx1"/>
                </a:solidFill>
                <a:latin typeface="Calibri" panose="020F0502020204030204" pitchFamily="34" charset="0"/>
                <a:ea typeface="Calibri" panose="020F0502020204030204" pitchFamily="34" charset="0"/>
              </a:rPr>
              <a:t>Sign up is free and completely voluntary and you do not need to have a diagnosed disability.</a:t>
            </a:r>
          </a:p>
          <a:p>
            <a:pPr algn="just"/>
            <a:r>
              <a:rPr lang="en-GB" sz="1900" dirty="0">
                <a:solidFill>
                  <a:schemeClr val="tx1"/>
                </a:solidFill>
                <a:latin typeface="Calibri" panose="020F0502020204030204" pitchFamily="34" charset="0"/>
                <a:ea typeface="Calibri" panose="020F0502020204030204" pitchFamily="34" charset="0"/>
              </a:rPr>
              <a:t>Click the link for more information, as well as a quick video and an online registration form: </a:t>
            </a:r>
            <a:r>
              <a:rPr lang="en-GB" sz="1900" u="sng" dirty="0">
                <a:solidFill>
                  <a:srgbClr val="C00000"/>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www.valeofglamorgan.gov.uk/theindex</a:t>
            </a:r>
            <a:endParaRPr lang="en-GB" sz="1900" dirty="0">
              <a:solidFill>
                <a:srgbClr val="C00000"/>
              </a:solidFill>
              <a:latin typeface="Calibri" panose="020F0502020204030204" pitchFamily="34" charset="0"/>
              <a:ea typeface="Calibri" panose="020F0502020204030204" pitchFamily="34" charset="0"/>
            </a:endParaRPr>
          </a:p>
          <a:p>
            <a:pPr algn="just"/>
            <a:r>
              <a:rPr lang="en-GB" sz="1900" dirty="0">
                <a:solidFill>
                  <a:schemeClr val="tx1"/>
                </a:solidFill>
                <a:latin typeface="Calibri" panose="020F0502020204030204" pitchFamily="34" charset="0"/>
                <a:ea typeface="Calibri" panose="020F0502020204030204" pitchFamily="34" charset="0"/>
              </a:rPr>
              <a:t>The Index video: </a:t>
            </a:r>
          </a:p>
          <a:p>
            <a:pPr algn="just"/>
            <a:r>
              <a:rPr lang="en-GB" sz="1900" dirty="0">
                <a:solidFill>
                  <a:schemeClr val="accent5">
                    <a:lumMod val="50000"/>
                  </a:schemeClr>
                </a:solidFill>
                <a:latin typeface="Calibri" panose="020F0502020204030204" pitchFamily="34" charset="0"/>
                <a:ea typeface="Calibri" panose="020F0502020204030204" pitchFamily="34" charset="0"/>
              </a:rPr>
              <a:t>English</a:t>
            </a:r>
            <a:r>
              <a:rPr lang="en-GB" sz="1900" dirty="0">
                <a:solidFill>
                  <a:srgbClr val="1F497D"/>
                </a:solidFill>
                <a:latin typeface="Calibri" panose="020F0502020204030204" pitchFamily="34" charset="0"/>
                <a:ea typeface="Calibri" panose="020F0502020204030204" pitchFamily="34" charset="0"/>
              </a:rPr>
              <a:t> </a:t>
            </a:r>
            <a:r>
              <a:rPr lang="en-GB" sz="1900" u="sng" dirty="0">
                <a:solidFill>
                  <a:srgbClr val="C00000"/>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https://www.youtube.com/watch?v=EX5nSx082PU</a:t>
            </a:r>
            <a:r>
              <a:rPr lang="en-GB" sz="1900" dirty="0">
                <a:solidFill>
                  <a:srgbClr val="C00000"/>
                </a:solidFill>
                <a:latin typeface="Calibri" panose="020F0502020204030204" pitchFamily="34" charset="0"/>
                <a:ea typeface="Calibri" panose="020F0502020204030204" pitchFamily="34" charset="0"/>
              </a:rPr>
              <a:t> </a:t>
            </a:r>
          </a:p>
          <a:p>
            <a:pPr algn="just"/>
            <a:r>
              <a:rPr lang="en-GB" sz="1900" dirty="0">
                <a:solidFill>
                  <a:schemeClr val="accent5">
                    <a:lumMod val="50000"/>
                  </a:schemeClr>
                </a:solidFill>
                <a:latin typeface="Calibri" panose="020F0502020204030204" pitchFamily="34" charset="0"/>
                <a:ea typeface="Calibri" panose="020F0502020204030204" pitchFamily="34" charset="0"/>
              </a:rPr>
              <a:t>Welsh version </a:t>
            </a:r>
            <a:r>
              <a:rPr lang="en-GB" sz="1900" u="sng" dirty="0">
                <a:solidFill>
                  <a:srgbClr val="C00000"/>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https://www.youtube.com/watch?v=ArURUQW2JyM</a:t>
            </a:r>
            <a:endParaRPr lang="en-GB" sz="1900" dirty="0">
              <a:solidFill>
                <a:srgbClr val="C00000"/>
              </a:solidFill>
              <a:latin typeface="Calibri" panose="020F0502020204030204" pitchFamily="34" charset="0"/>
              <a:ea typeface="Calibri" panose="020F0502020204030204" pitchFamily="34" charset="0"/>
            </a:endParaRPr>
          </a:p>
          <a:p>
            <a:endParaRPr lang="en-US" dirty="0"/>
          </a:p>
          <a:p>
            <a:endParaRPr lang="en-US" dirty="0"/>
          </a:p>
        </p:txBody>
      </p:sp>
      <p:pic>
        <p:nvPicPr>
          <p:cNvPr id="4" name="Picture 2" descr="The Index Newsletter">
            <a:extLst>
              <a:ext uri="{FF2B5EF4-FFF2-40B4-BE49-F238E27FC236}">
                <a16:creationId xmlns:a16="http://schemas.microsoft.com/office/drawing/2014/main" id="{09A81E0A-66B8-4CFD-BC17-8FF6BB30C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9324" y="1230473"/>
            <a:ext cx="2793767" cy="9188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Index Newsletter">
            <a:extLst>
              <a:ext uri="{FF2B5EF4-FFF2-40B4-BE49-F238E27FC236}">
                <a16:creationId xmlns:a16="http://schemas.microsoft.com/office/drawing/2014/main" id="{6600A5D9-3DC7-424E-8F0A-CC2FA296C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8909" y="1265544"/>
            <a:ext cx="2793767" cy="91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1025237" y="162191"/>
            <a:ext cx="7226941" cy="708845"/>
          </a:xfrm>
        </p:spPr>
        <p:txBody>
          <a:bodyPr/>
          <a:lstStyle/>
          <a:p>
            <a:r>
              <a:rPr lang="en-US" dirty="0">
                <a:solidFill>
                  <a:schemeClr val="tx1"/>
                </a:solidFill>
              </a:rPr>
              <a:t>ALN &amp; Dispute Resolution</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197945" y="790392"/>
            <a:ext cx="8312727" cy="5277215"/>
          </a:xfrm>
        </p:spPr>
        <p:txBody>
          <a:bodyPr>
            <a:noAutofit/>
          </a:bodyPr>
          <a:lstStyle/>
          <a:p>
            <a:pPr algn="just"/>
            <a:r>
              <a:rPr lang="en-GB" sz="1600" dirty="0">
                <a:solidFill>
                  <a:schemeClr val="accent5">
                    <a:lumMod val="50000"/>
                  </a:schemeClr>
                </a:solidFill>
                <a:cs typeface="Calibri" panose="020F0502020204030204" pitchFamily="34" charset="0"/>
              </a:rPr>
              <a:t>In the Vale of Glamorgan we are always keen to try to address any concerns, worries or issues as soon as possible and this should be done by raising any issues with your child’s school in the first instance. </a:t>
            </a:r>
          </a:p>
          <a:p>
            <a:pPr algn="just"/>
            <a:r>
              <a:rPr lang="en-GB" sz="1600" dirty="0">
                <a:solidFill>
                  <a:schemeClr val="accent5">
                    <a:lumMod val="50000"/>
                  </a:schemeClr>
                </a:solidFill>
                <a:cs typeface="Calibri" panose="020F0502020204030204" pitchFamily="34" charset="0"/>
              </a:rPr>
              <a:t>As far back as the draft ALN Code (2017) principles for good practice in the avoidance and early resolution of disagreements around Additional Learning Needs. (WG, 2017. pp. 169) were identified. </a:t>
            </a:r>
          </a:p>
          <a:p>
            <a:pPr algn="just"/>
            <a:r>
              <a:rPr lang="en-GB" sz="1600" i="1" u="sng" dirty="0">
                <a:solidFill>
                  <a:schemeClr val="accent5">
                    <a:lumMod val="50000"/>
                  </a:schemeClr>
                </a:solidFill>
                <a:cs typeface="Calibri" panose="020F0502020204030204" pitchFamily="34" charset="0"/>
              </a:rPr>
              <a:t>These good practice principles are:</a:t>
            </a:r>
          </a:p>
          <a:p>
            <a:pPr algn="just"/>
            <a:endParaRPr lang="en-GB" sz="1600" i="1" u="sng" dirty="0">
              <a:solidFill>
                <a:schemeClr val="accent5">
                  <a:lumMod val="50000"/>
                </a:schemeClr>
              </a:solidFill>
              <a:cs typeface="Calibri" panose="020F0502020204030204" pitchFamily="34" charset="0"/>
            </a:endParaRP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Support to ensure parents can attend and contribute to meetings (face to face or virtual)</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Ensure communication is inclusive and sensitive so parents feel like equal partners </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open questioning in meetings so concerns and misunderstandings are dealt with early on</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Face to face meetings to plan the way forward</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All parties have the same information from the same trusted source </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Timely and consistent communication so trust is built </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Positive, open and constructive dialogue </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Explain the legislation underpinning decisions and signposting to further information </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Decisions are properly explained in inclusive language to parent and child / Young Person </a:t>
            </a:r>
          </a:p>
          <a:p>
            <a:pPr marL="171450" lvl="0" indent="-171450" algn="just">
              <a:buFont typeface="Arial" panose="020B0604020202020204" pitchFamily="34" charset="0"/>
              <a:buChar char="•"/>
            </a:pPr>
            <a:r>
              <a:rPr lang="en-GB" sz="1600" dirty="0">
                <a:solidFill>
                  <a:schemeClr val="accent5">
                    <a:lumMod val="50000"/>
                  </a:schemeClr>
                </a:solidFill>
                <a:cs typeface="Calibri" panose="020F0502020204030204" pitchFamily="34" charset="0"/>
              </a:rPr>
              <a:t>Supporting the examination of the IDP so decisions are transparent and all evidence has been considered</a:t>
            </a:r>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8631453" y="1714499"/>
            <a:ext cx="3429000" cy="3429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3433" y="2384208"/>
            <a:ext cx="2645040" cy="2089582"/>
          </a:xfrm>
          <a:prstGeom prst="rect">
            <a:avLst/>
          </a:prstGeom>
        </p:spPr>
      </p:pic>
    </p:spTree>
    <p:extLst>
      <p:ext uri="{BB962C8B-B14F-4D97-AF65-F5344CB8AC3E}">
        <p14:creationId xmlns:p14="http://schemas.microsoft.com/office/powerpoint/2010/main" val="2602246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1025237" y="162191"/>
            <a:ext cx="7396274" cy="708845"/>
          </a:xfrm>
        </p:spPr>
        <p:txBody>
          <a:bodyPr/>
          <a:lstStyle/>
          <a:p>
            <a:r>
              <a:rPr lang="en-US" dirty="0">
                <a:solidFill>
                  <a:schemeClr val="tx1"/>
                </a:solidFill>
              </a:rPr>
              <a:t>ALN &amp; Dispute Resolution</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197945" y="790392"/>
            <a:ext cx="8312727" cy="5621697"/>
          </a:xfrm>
        </p:spPr>
        <p:txBody>
          <a:bodyPr>
            <a:noAutofit/>
          </a:bodyPr>
          <a:lstStyle/>
          <a:p>
            <a:pPr>
              <a:lnSpc>
                <a:spcPct val="107000"/>
              </a:lnSpc>
              <a:spcAft>
                <a:spcPts val="800"/>
              </a:spcAft>
            </a:pPr>
            <a:r>
              <a:rPr lang="en-GB" sz="2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All schools should have staff trained in dispute resolution strategies to support this process. </a:t>
            </a:r>
          </a:p>
          <a:p>
            <a:pPr>
              <a:lnSpc>
                <a:spcPct val="107000"/>
              </a:lnSpc>
              <a:spcAft>
                <a:spcPts val="800"/>
              </a:spcAft>
            </a:pPr>
            <a:r>
              <a:rPr lang="en-GB" sz="2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 short film produced by the Welsh Government providing an overview of the avoiding disagreement and early dispute resolution aspect of the ALN Bill now Act can be found at :</a:t>
            </a:r>
          </a:p>
          <a:p>
            <a:pPr>
              <a:lnSpc>
                <a:spcPct val="107000"/>
              </a:lnSpc>
              <a:spcAft>
                <a:spcPts val="800"/>
              </a:spcAft>
            </a:pPr>
            <a:r>
              <a:rPr lang="en-GB" sz="2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GB" sz="2000" u="sng" dirty="0">
                <a:solidFill>
                  <a:srgbClr val="C0000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https://www.youtube.com/watch?v=FzPllzbheI8</a:t>
            </a:r>
            <a:r>
              <a:rPr lang="en-GB" sz="20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2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or click the link below. </a:t>
            </a:r>
          </a:p>
          <a:p>
            <a:pPr>
              <a:lnSpc>
                <a:spcPct val="107000"/>
              </a:lnSpc>
              <a:spcAft>
                <a:spcPts val="800"/>
              </a:spcAft>
            </a:pPr>
            <a:r>
              <a:rPr lang="en-GB" sz="2000" u="sng" dirty="0">
                <a:solidFill>
                  <a:srgbClr val="C0000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Avoiding disagreements and earlier dispute resolution - YouTube</a:t>
            </a:r>
            <a:endParaRPr lang="en-GB" sz="2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2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2000" spc="1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Following these strategies should help parents and school work together in a mutually supportive and honest partnership, with the child at the centre to discuss and resolve any issues. </a:t>
            </a:r>
            <a:endParaRPr lang="en-GB" sz="2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2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Parents can seek further advice from </a:t>
            </a:r>
            <a:r>
              <a:rPr lang="en-GB" sz="2000" u="sng" dirty="0">
                <a:solidFill>
                  <a:srgbClr val="C00000"/>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www.snapcymru.org</a:t>
            </a:r>
            <a:r>
              <a:rPr lang="en-GB" sz="2000" dirty="0">
                <a:solidFill>
                  <a:srgbClr val="C00000"/>
                </a:solidFill>
                <a:latin typeface="Calibri" panose="020F0502020204030204" pitchFamily="34" charset="0"/>
                <a:ea typeface="Calibri" panose="020F0502020204030204" pitchFamily="34" charset="0"/>
                <a:cs typeface="Calibri" panose="020F0502020204030204" pitchFamily="34" charset="0"/>
              </a:rPr>
              <a:t> </a:t>
            </a:r>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8631453" y="1714499"/>
            <a:ext cx="3429000" cy="3429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3433" y="2384208"/>
            <a:ext cx="2645040" cy="2089582"/>
          </a:xfrm>
          <a:prstGeom prst="rect">
            <a:avLst/>
          </a:prstGeom>
        </p:spPr>
      </p:pic>
    </p:spTree>
    <p:extLst>
      <p:ext uri="{BB962C8B-B14F-4D97-AF65-F5344CB8AC3E}">
        <p14:creationId xmlns:p14="http://schemas.microsoft.com/office/powerpoint/2010/main" val="3225811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1025237" y="162191"/>
            <a:ext cx="7226941" cy="708845"/>
          </a:xfrm>
        </p:spPr>
        <p:txBody>
          <a:bodyPr/>
          <a:lstStyle/>
          <a:p>
            <a:r>
              <a:rPr lang="en-US" dirty="0">
                <a:solidFill>
                  <a:schemeClr val="tx1"/>
                </a:solidFill>
              </a:rPr>
              <a:t>ALN &amp; Dispute Resolution</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197945" y="790392"/>
            <a:ext cx="8312727" cy="6067608"/>
          </a:xfrm>
        </p:spPr>
        <p:txBody>
          <a:bodyPr>
            <a:noAutofit/>
          </a:bodyPr>
          <a:lstStyle/>
          <a:p>
            <a:pPr>
              <a:lnSpc>
                <a:spcPct val="107000"/>
              </a:lnSpc>
              <a:spcAft>
                <a:spcPts val="800"/>
              </a:spcAft>
            </a:pPr>
            <a:r>
              <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SNAP Cymru provides information, advice and support for parents, children and young people who have, or may have, Additional Learning Needs or disabilities</a:t>
            </a:r>
          </a:p>
          <a:p>
            <a:pPr>
              <a:lnSpc>
                <a:spcPct val="107000"/>
              </a:lnSpc>
              <a:spcAft>
                <a:spcPts val="800"/>
              </a:spcAft>
            </a:pPr>
            <a:r>
              <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SNAP Cymru provide the following impartial, confidential and free services:</a:t>
            </a:r>
          </a:p>
          <a:p>
            <a:pPr marL="342900" lvl="0" indent="-342900">
              <a:lnSpc>
                <a:spcPct val="107000"/>
              </a:lnSpc>
              <a:spcAft>
                <a:spcPts val="800"/>
              </a:spcAft>
              <a:buFont typeface="Symbol" pitchFamily="2" charset="2"/>
              <a:buChar char=""/>
            </a:pP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Helpline Information, Advice and Support</a:t>
            </a:r>
            <a:endPar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itchFamily="2" charset="2"/>
              <a:buChar char=""/>
            </a:pP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Specialist Casework</a:t>
            </a:r>
            <a:endPar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itchFamily="2" charset="2"/>
              <a:buChar char=""/>
            </a:pP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Discrimination Advice and Casework</a:t>
            </a:r>
            <a:endPar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itchFamily="2" charset="2"/>
              <a:buChar char=""/>
            </a:pP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Independent Specialist ALN Advocacy</a:t>
            </a:r>
            <a:endPar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itchFamily="2" charset="2"/>
              <a:buChar char=""/>
            </a:pP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Disagreement Resolution</a:t>
            </a:r>
            <a:endPar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105000"/>
              </a:lnSpc>
              <a:spcAft>
                <a:spcPts val="800"/>
              </a:spcAft>
            </a:pPr>
            <a:r>
              <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Children, young people or parents can contact  SNAP Cymru on:</a:t>
            </a:r>
          </a:p>
          <a:p>
            <a:pPr marL="342900" lvl="0" indent="-342900">
              <a:lnSpc>
                <a:spcPct val="105000"/>
              </a:lnSpc>
              <a:spcAft>
                <a:spcPts val="800"/>
              </a:spcAft>
              <a:buFont typeface="Symbol" pitchFamily="2" charset="2"/>
              <a:buChar char=""/>
            </a:pPr>
            <a:r>
              <a:rPr lang="en-GB" sz="1600" b="1"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0808 801 0608</a:t>
            </a: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  or visit </a:t>
            </a:r>
            <a:r>
              <a:rPr lang="en-GB" sz="1600" u="sng" dirty="0">
                <a:solidFill>
                  <a:srgbClr val="C00000"/>
                </a:solidFill>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www.snapcymru.org</a:t>
            </a:r>
            <a:r>
              <a:rPr lang="en-GB" sz="1600"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a:solidFill>
                  <a:schemeClr val="accent5">
                    <a:lumMod val="75000"/>
                  </a:schemeClr>
                </a:solidFill>
                <a:latin typeface="Calibri" panose="020F0502020204030204" pitchFamily="34" charset="0"/>
                <a:ea typeface="Times New Roman" panose="02020603050405020304" pitchFamily="18" charset="0"/>
                <a:cs typeface="Calibri" panose="020F0502020204030204" pitchFamily="34" charset="0"/>
              </a:rPr>
              <a:t>  </a:t>
            </a: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an ALN enquiry can be submitted using the form on </a:t>
            </a:r>
            <a:r>
              <a:rPr lang="en-GB" sz="1600" u="sng"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www.snapcymru.org/contact</a:t>
            </a: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 </a:t>
            </a:r>
          </a:p>
          <a:p>
            <a:pPr marL="342900" lvl="0" indent="-342900">
              <a:lnSpc>
                <a:spcPct val="105000"/>
              </a:lnSpc>
              <a:spcAft>
                <a:spcPts val="800"/>
              </a:spcAft>
              <a:buFont typeface="Symbol" pitchFamily="2" charset="2"/>
              <a:buChar char=""/>
            </a:pPr>
            <a:r>
              <a:rPr lang="en-GB" sz="1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To request a dispute resolution service </a:t>
            </a:r>
          </a:p>
          <a:p>
            <a:pPr>
              <a:lnSpc>
                <a:spcPct val="105000"/>
              </a:lnSpc>
              <a:spcAft>
                <a:spcPts val="800"/>
              </a:spcAft>
            </a:pP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email:</a:t>
            </a:r>
            <a:r>
              <a:rPr lang="en-GB" sz="1600"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GB" sz="1600" u="sng" dirty="0">
                <a:solidFill>
                  <a:srgbClr val="C00000"/>
                </a:solidFill>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DRS@snapcymru.org</a:t>
            </a:r>
            <a:r>
              <a:rPr lang="en-GB" sz="1600"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rPr>
              <a:t>or for more information on dispute resolution see</a:t>
            </a:r>
            <a:r>
              <a:rPr lang="en-GB" sz="1600" dirty="0">
                <a:solidFill>
                  <a:schemeClr val="accent5">
                    <a:lumMod val="75000"/>
                  </a:schemeClr>
                </a:solidFill>
                <a:latin typeface="Calibri" panose="020F0502020204030204" pitchFamily="34" charset="0"/>
                <a:ea typeface="Times New Roman" panose="02020603050405020304" pitchFamily="18" charset="0"/>
                <a:cs typeface="Calibri" panose="020F0502020204030204" pitchFamily="34" charset="0"/>
              </a:rPr>
              <a:t> </a:t>
            </a:r>
            <a:r>
              <a:rPr lang="en-GB" sz="1600"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GB" sz="1600" u="sng" dirty="0">
                <a:solidFill>
                  <a:srgbClr val="C00000"/>
                </a:solidFill>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https://www.snapcymru.org/mediation/</a:t>
            </a:r>
            <a:endParaRPr lang="en-GB" sz="16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8681156" y="1838676"/>
            <a:ext cx="3015853" cy="29139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5243" y="2630311"/>
            <a:ext cx="1468269" cy="1159933"/>
          </a:xfrm>
          <a:prstGeom prst="rect">
            <a:avLst/>
          </a:prstGeom>
        </p:spPr>
      </p:pic>
    </p:spTree>
    <p:extLst>
      <p:ext uri="{BB962C8B-B14F-4D97-AF65-F5344CB8AC3E}">
        <p14:creationId xmlns:p14="http://schemas.microsoft.com/office/powerpoint/2010/main" val="2084390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4253652" y="141111"/>
            <a:ext cx="6857999" cy="863600"/>
          </a:xfrm>
        </p:spPr>
        <p:txBody>
          <a:bodyPr>
            <a:noAutofit/>
          </a:bodyPr>
          <a:lstStyle/>
          <a:p>
            <a:pPr algn="l" fontAlgn="t"/>
            <a:r>
              <a:rPr lang="en-GB" sz="2800" b="1" i="0" dirty="0">
                <a:solidFill>
                  <a:srgbClr val="000000"/>
                </a:solidFill>
                <a:effectLst/>
                <a:latin typeface="Kristen ITC" panose="03050502040202030202" pitchFamily="66" charset="0"/>
              </a:rPr>
              <a:t>Resources for Parent/Carers and those supporting children with ALN</a:t>
            </a:r>
            <a:endParaRPr lang="en-GB" sz="2800" b="1" i="0" dirty="0">
              <a:solidFill>
                <a:srgbClr val="E61D2C"/>
              </a:solidFill>
              <a:effectLst/>
              <a:latin typeface="Kristen ITC" panose="03050502040202030202" pitchFamily="66" charset="0"/>
            </a:endParaRPr>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274182" y="1578831"/>
            <a:ext cx="2378706" cy="21477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Illustration of a ruler character ">
            <a:extLst>
              <a:ext uri="{FF2B5EF4-FFF2-40B4-BE49-F238E27FC236}">
                <a16:creationId xmlns:a16="http://schemas.microsoft.com/office/drawing/2014/main" id="{4B6C31E8-1BAB-42D1-B428-60F38E95BF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23556" flipH="1">
            <a:off x="209636" y="2545518"/>
            <a:ext cx="2797270" cy="886934"/>
          </a:xfrm>
          <a:prstGeom prst="rect">
            <a:avLst/>
          </a:prstGeom>
        </p:spPr>
      </p:pic>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2878667" y="1044159"/>
            <a:ext cx="9171412" cy="5672729"/>
          </a:xfrm>
        </p:spPr>
        <p:txBody>
          <a:bodyPr>
            <a:normAutofit/>
          </a:bodyPr>
          <a:lstStyle/>
          <a:p>
            <a:pPr algn="l" fontAlgn="t"/>
            <a:r>
              <a:rPr lang="en-GB" sz="1800" b="0" i="0" dirty="0">
                <a:solidFill>
                  <a:srgbClr val="000000"/>
                </a:solidFill>
                <a:effectLst/>
                <a:latin typeface="Arial" panose="020B0604020202020204" pitchFamily="34" charset="0"/>
              </a:rPr>
              <a:t>A booklet is available to you in order to explain the new legislation, and how this will change the way that we will work with you to identify and support your child’s needs.</a:t>
            </a:r>
            <a:endParaRPr lang="en-GB" b="0" i="0" dirty="0">
              <a:solidFill>
                <a:srgbClr val="000000"/>
              </a:solidFill>
              <a:effectLst/>
              <a:latin typeface="Segoe UI" panose="020B0502040204020203" pitchFamily="34" charset="0"/>
            </a:endParaRPr>
          </a:p>
          <a:p>
            <a:pPr algn="l" fontAlgn="t"/>
            <a:r>
              <a:rPr lang="en-GB" b="0" i="0" u="none" strike="noStrike" dirty="0">
                <a:solidFill>
                  <a:srgbClr val="000000"/>
                </a:solidFill>
                <a:effectLst/>
                <a:latin typeface="Segoe UI" panose="020B0502040204020203" pitchFamily="34" charset="0"/>
                <a:hlinkClick r:id="rId4"/>
              </a:rPr>
              <a:t>Parent Guidance Booklet</a:t>
            </a:r>
            <a:endParaRPr lang="en-GB" b="0" i="0" u="none" strike="noStrike" dirty="0">
              <a:solidFill>
                <a:srgbClr val="000000"/>
              </a:solidFill>
              <a:effectLst/>
              <a:latin typeface="Segoe UI" panose="020B0502040204020203" pitchFamily="34" charset="0"/>
            </a:endParaRPr>
          </a:p>
          <a:p>
            <a:pPr algn="l" fontAlgn="t"/>
            <a:endParaRPr lang="en-GB" b="0" i="0" u="none" strike="noStrike" dirty="0">
              <a:solidFill>
                <a:srgbClr val="000000"/>
              </a:solidFill>
              <a:effectLst/>
              <a:latin typeface="Segoe UI" panose="020B0502040204020203" pitchFamily="34" charset="0"/>
            </a:endParaRPr>
          </a:p>
          <a:p>
            <a:pPr fontAlgn="t"/>
            <a:r>
              <a:rPr lang="en-GB" sz="1800" b="0" kern="1200" dirty="0">
                <a:solidFill>
                  <a:schemeClr val="accent5">
                    <a:lumMod val="50000"/>
                  </a:schemeClr>
                </a:solidFill>
                <a:effectLst/>
              </a:rPr>
              <a:t>Whiteboard animation - Parent /carer Guide to ALN support</a:t>
            </a:r>
            <a:r>
              <a:rPr lang="en-GB" sz="1800" b="0" dirty="0">
                <a:solidFill>
                  <a:schemeClr val="accent5">
                    <a:lumMod val="50000"/>
                  </a:schemeClr>
                </a:solidFill>
                <a:effectLst/>
              </a:rPr>
              <a:t> </a:t>
            </a:r>
          </a:p>
          <a:p>
            <a:r>
              <a:rPr lang="en-GB" sz="1800" u="sng" kern="1200" dirty="0">
                <a:solidFill>
                  <a:srgbClr val="C00000"/>
                </a:solidFill>
                <a:effectLst/>
                <a:hlinkClick r:id="rId5">
                  <a:extLst>
                    <a:ext uri="{A12FA001-AC4F-418D-AE19-62706E023703}">
                      <ahyp:hlinkClr xmlns:ahyp="http://schemas.microsoft.com/office/drawing/2018/hyperlinkcolor" val="tx"/>
                    </a:ext>
                  </a:extLst>
                </a:hlinkClick>
              </a:rPr>
              <a:t>https://youtu.be/ISba05AGqJk</a:t>
            </a:r>
          </a:p>
          <a:p>
            <a:endParaRPr lang="en-GB" sz="1800" u="sng" kern="1200" dirty="0">
              <a:solidFill>
                <a:srgbClr val="C00000"/>
              </a:solidFill>
              <a:effectLst/>
              <a:hlinkClick r:id="rId5">
                <a:extLst>
                  <a:ext uri="{A12FA001-AC4F-418D-AE19-62706E023703}">
                    <ahyp:hlinkClr xmlns:ahyp="http://schemas.microsoft.com/office/drawing/2018/hyperlinkcolor" val="tx"/>
                  </a:ext>
                </a:extLst>
              </a:hlinkClick>
            </a:endParaRPr>
          </a:p>
          <a:p>
            <a:r>
              <a:rPr lang="en-GB" sz="1800" b="0" kern="1200" dirty="0">
                <a:solidFill>
                  <a:schemeClr val="accent5">
                    <a:lumMod val="50000"/>
                  </a:schemeClr>
                </a:solidFill>
                <a:effectLst/>
              </a:rPr>
              <a:t>Animation video – information supporting Children and young people (CYP) to seek advice if struggling in school/college.</a:t>
            </a:r>
            <a:r>
              <a:rPr lang="en-GB" sz="1800" b="0" dirty="0">
                <a:solidFill>
                  <a:schemeClr val="accent5">
                    <a:lumMod val="50000"/>
                  </a:schemeClr>
                </a:solidFill>
                <a:effectLst/>
              </a:rPr>
              <a:t> </a:t>
            </a:r>
          </a:p>
          <a:p>
            <a:r>
              <a:rPr lang="en-GB" sz="1800" u="sng" kern="1200" dirty="0">
                <a:solidFill>
                  <a:srgbClr val="C00000"/>
                </a:solidFill>
                <a:effectLst/>
                <a:hlinkClick r:id="rId6">
                  <a:extLst>
                    <a:ext uri="{A12FA001-AC4F-418D-AE19-62706E023703}">
                      <ahyp:hlinkClr xmlns:ahyp="http://schemas.microsoft.com/office/drawing/2018/hyperlinkcolor" val="tx"/>
                    </a:ext>
                  </a:extLst>
                </a:hlinkClick>
              </a:rPr>
              <a:t>https://youtu.be/Dst2Gs-tzp0</a:t>
            </a:r>
            <a:r>
              <a:rPr lang="en-GB" sz="1800" dirty="0">
                <a:solidFill>
                  <a:srgbClr val="C00000"/>
                </a:solidFill>
                <a:effectLst/>
              </a:rPr>
              <a:t> </a:t>
            </a:r>
          </a:p>
          <a:p>
            <a:endParaRPr lang="en-GB" dirty="0">
              <a:solidFill>
                <a:srgbClr val="C00000"/>
              </a:solidFill>
              <a:latin typeface="Calibri" panose="020F0502020204030204" pitchFamily="34" charset="0"/>
              <a:cs typeface="Calibri" panose="020F0502020204030204" pitchFamily="34" charset="0"/>
            </a:endParaRPr>
          </a:p>
          <a:p>
            <a:r>
              <a:rPr lang="en-GB" sz="1800" b="0" kern="1200" dirty="0">
                <a:solidFill>
                  <a:schemeClr val="accent5">
                    <a:lumMod val="50000"/>
                  </a:schemeClr>
                </a:solidFill>
                <a:effectLst/>
              </a:rPr>
              <a:t>Animation video – information supporting Children and young people (CYP) of the role of SENTW </a:t>
            </a:r>
          </a:p>
          <a:p>
            <a:r>
              <a:rPr lang="en-GB" sz="1800" u="sng" kern="1200" dirty="0">
                <a:solidFill>
                  <a:srgbClr val="C00000"/>
                </a:solidFill>
                <a:effectLst/>
                <a:hlinkClick r:id="rId7">
                  <a:extLst>
                    <a:ext uri="{A12FA001-AC4F-418D-AE19-62706E023703}">
                      <ahyp:hlinkClr xmlns:ahyp="http://schemas.microsoft.com/office/drawing/2018/hyperlinkcolor" val="tx"/>
                    </a:ext>
                  </a:extLst>
                </a:hlinkClick>
              </a:rPr>
              <a:t>https://youtu.be/8lgj3Wm5R5I</a:t>
            </a:r>
            <a:endParaRPr lang="en-GB" sz="1800" kern="1200" dirty="0">
              <a:solidFill>
                <a:srgbClr val="C00000"/>
              </a:solidFill>
              <a:effectLst/>
            </a:endParaRPr>
          </a:p>
          <a:p>
            <a:r>
              <a:rPr lang="en-GB" sz="1800" b="1" dirty="0">
                <a:solidFill>
                  <a:schemeClr val="tx1"/>
                </a:solidFill>
                <a:latin typeface="Calibri" panose="020F0502020204030204" pitchFamily="34" charset="0"/>
                <a:cs typeface="Calibri" panose="020F0502020204030204" pitchFamily="34" charset="0"/>
              </a:rPr>
              <a:t>To access all video clips at once please use the following link:</a:t>
            </a:r>
          </a:p>
          <a:p>
            <a:r>
              <a:rPr lang="en-GB" sz="1800" u="sng" dirty="0">
                <a:solidFill>
                  <a:srgbClr val="C0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https://www.youtube.com/playlist?list=PLhSmMGgX6cin37FQS9NAbYSx6xrOTvEF4</a:t>
            </a:r>
            <a:endParaRPr lang="en-US" sz="1800" dirty="0">
              <a:solidFill>
                <a:srgbClr val="C00000"/>
              </a:solidFill>
              <a:latin typeface="Calibri" panose="020F0502020204030204" pitchFamily="34" charset="0"/>
              <a:cs typeface="Calibri" panose="020F0502020204030204" pitchFamily="34" charset="0"/>
            </a:endParaRPr>
          </a:p>
          <a:p>
            <a:endParaRPr lang="en-GB" sz="1800" b="0"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endParaRPr lang="en-US" sz="1800" dirty="0">
              <a:solidFill>
                <a:srgbClr val="C00000"/>
              </a:solidFill>
              <a:latin typeface="Calibri" panose="020F0502020204030204" pitchFamily="34" charset="0"/>
              <a:cs typeface="Calibri" panose="020F0502020204030204" pitchFamily="34" charset="0"/>
            </a:endParaRPr>
          </a:p>
          <a:p>
            <a:endParaRPr lang="en-GB" sz="1800" u="sng" kern="1200" dirty="0">
              <a:solidFill>
                <a:srgbClr val="C00000"/>
              </a:solidFill>
              <a:effectLst/>
              <a:hlinkClick r:id="rId5">
                <a:extLst>
                  <a:ext uri="{A12FA001-AC4F-418D-AE19-62706E023703}">
                    <ahyp:hlinkClr xmlns:ahyp="http://schemas.microsoft.com/office/drawing/2018/hyperlinkcolor" val="tx"/>
                  </a:ext>
                </a:extLst>
              </a:hlinkClick>
            </a:endParaRPr>
          </a:p>
          <a:p>
            <a:pPr fontAlgn="t">
              <a:buFont typeface="Arial" panose="020B0604020202020204" pitchFamily="34" charset="0"/>
              <a:buChar char="•"/>
            </a:pPr>
            <a:endParaRPr lang="en-GB" sz="1800" b="0" dirty="0">
              <a:solidFill>
                <a:schemeClr val="accent5">
                  <a:lumMod val="50000"/>
                </a:schemeClr>
              </a:solidFill>
              <a:effectLst/>
              <a:latin typeface="Calibri" panose="020F0502020204030204" pitchFamily="34" charset="0"/>
              <a:cs typeface="Calibri" panose="020F0502020204030204" pitchFamily="34" charset="0"/>
            </a:endParaRPr>
          </a:p>
          <a:p>
            <a:pPr algn="l" fontAlgn="t">
              <a:buFont typeface="Arial" panose="020B0604020202020204" pitchFamily="34" charset="0"/>
              <a:buChar char="•"/>
            </a:pPr>
            <a:endParaRPr lang="en-GB" b="0" i="0" dirty="0">
              <a:solidFill>
                <a:srgbClr val="000000"/>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2458698573"/>
      </p:ext>
    </p:extLst>
  </p:cSld>
  <p:clrMapOvr>
    <a:masterClrMapping/>
  </p:clrMapOvr>
</p:sld>
</file>

<file path=ppt/theme/theme1.xml><?xml version="1.0" encoding="utf-8"?>
<a:theme xmlns:a="http://schemas.openxmlformats.org/drawingml/2006/main" name="Office Theme">
  <a:themeElements>
    <a:clrScheme name="back to school">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30">
      <a:majorFont>
        <a:latin typeface="Kristen ITC"/>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HousePresentation_Elementary_Win32_JB_v2" id="{76CC1F8F-1616-4FD5-B5D9-5288357CAB76}" vid="{CCFA5B03-57D1-4BF3-98DD-85D1A7F0AA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4EED2D-C894-47C4-9CDD-55EC03B2713B}">
  <ds:schemaRefs>
    <ds:schemaRef ds:uri="http://purl.org/dc/terms/"/>
    <ds:schemaRef ds:uri="http://schemas.microsoft.com/office/infopath/2007/PartnerControls"/>
    <ds:schemaRef ds:uri="http://purl.org/dc/dcmitype/"/>
    <ds:schemaRef ds:uri="71af3243-3dd4-4a8d-8c0d-dd76da1f02a5"/>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elements/1.1/"/>
    <ds:schemaRef ds:uri="16c05727-aa75-4e4a-9b5f-8a80a1165891"/>
  </ds:schemaRefs>
</ds:datastoreItem>
</file>

<file path=customXml/itemProps2.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431A9B-4B87-4F2F-AB9E-CAE6A6729B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Open house presentation</Template>
  <TotalTime>1034</TotalTime>
  <Words>1280</Words>
  <Application>Microsoft Office PowerPoint</Application>
  <PresentationFormat>Widescreen</PresentationFormat>
  <Paragraphs>98</Paragraphs>
  <Slides>11</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21" baseType="lpstr">
      <vt:lpstr>Arial</vt:lpstr>
      <vt:lpstr>Calibri</vt:lpstr>
      <vt:lpstr>Kristen ITC</vt:lpstr>
      <vt:lpstr>Open Sans</vt:lpstr>
      <vt:lpstr>Quire Sans</vt:lpstr>
      <vt:lpstr>Segoe UI</vt:lpstr>
      <vt:lpstr>Symbol</vt:lpstr>
      <vt:lpstr>verdana</vt:lpstr>
      <vt:lpstr>Office Theme</vt:lpstr>
      <vt:lpstr>Packager Shell Object</vt:lpstr>
      <vt:lpstr>PowerPoint Presentation</vt:lpstr>
      <vt:lpstr>Additional Learning Needs in Colcot                          ALNCO- Mrs Rose </vt:lpstr>
      <vt:lpstr>Additional Learning Needs in Colcot                          ALNCO- Mrs Rose </vt:lpstr>
      <vt:lpstr>Vale of Glamorgan Website Information</vt:lpstr>
      <vt:lpstr>The Index</vt:lpstr>
      <vt:lpstr>ALN &amp; Dispute Resolution</vt:lpstr>
      <vt:lpstr>ALN &amp; Dispute Resolution</vt:lpstr>
      <vt:lpstr>ALN &amp; Dispute Resolution</vt:lpstr>
      <vt:lpstr>Resources for Parent/Carers and those supporting children with ALN</vt:lpstr>
      <vt:lpstr>Parent flow charts</vt:lpstr>
      <vt:lpstr>Information Posters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Pinches (Colcot Primary School)</dc:creator>
  <cp:lastModifiedBy>Z Thomas (Colcot Primary School)</cp:lastModifiedBy>
  <cp:revision>30</cp:revision>
  <dcterms:created xsi:type="dcterms:W3CDTF">2021-09-28T15:59:35Z</dcterms:created>
  <dcterms:modified xsi:type="dcterms:W3CDTF">2021-10-01T14:02:15Z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